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8" r:id="rId1"/>
  </p:sldMasterIdLst>
  <p:sldIdLst>
    <p:sldId id="256" r:id="rId2"/>
    <p:sldId id="257" r:id="rId3"/>
    <p:sldId id="292" r:id="rId4"/>
    <p:sldId id="293" r:id="rId5"/>
    <p:sldId id="294" r:id="rId6"/>
    <p:sldId id="258" r:id="rId7"/>
    <p:sldId id="285" r:id="rId8"/>
    <p:sldId id="286" r:id="rId9"/>
    <p:sldId id="287" r:id="rId10"/>
    <p:sldId id="288" r:id="rId11"/>
    <p:sldId id="289" r:id="rId12"/>
    <p:sldId id="290" r:id="rId13"/>
    <p:sldId id="291" r:id="rId14"/>
    <p:sldId id="259" r:id="rId15"/>
    <p:sldId id="260" r:id="rId16"/>
    <p:sldId id="265" r:id="rId17"/>
    <p:sldId id="266" r:id="rId18"/>
    <p:sldId id="267" r:id="rId19"/>
    <p:sldId id="268" r:id="rId20"/>
    <p:sldId id="269" r:id="rId21"/>
    <p:sldId id="270" r:id="rId22"/>
    <p:sldId id="261" r:id="rId23"/>
    <p:sldId id="271" r:id="rId24"/>
    <p:sldId id="272" r:id="rId25"/>
    <p:sldId id="273" r:id="rId26"/>
    <p:sldId id="274" r:id="rId27"/>
    <p:sldId id="275" r:id="rId28"/>
    <p:sldId id="262" r:id="rId29"/>
    <p:sldId id="263" r:id="rId30"/>
    <p:sldId id="264" r:id="rId31"/>
    <p:sldId id="276" r:id="rId32"/>
    <p:sldId id="283" r:id="rId33"/>
    <p:sldId id="277" r:id="rId34"/>
    <p:sldId id="278" r:id="rId35"/>
    <p:sldId id="307" r:id="rId36"/>
    <p:sldId id="279" r:id="rId37"/>
    <p:sldId id="280" r:id="rId38"/>
    <p:sldId id="281" r:id="rId39"/>
    <p:sldId id="282" r:id="rId40"/>
    <p:sldId id="302" r:id="rId41"/>
    <p:sldId id="303" r:id="rId42"/>
    <p:sldId id="304" r:id="rId43"/>
    <p:sldId id="305" r:id="rId44"/>
    <p:sldId id="306" r:id="rId45"/>
    <p:sldId id="284" r:id="rId46"/>
    <p:sldId id="295" r:id="rId47"/>
    <p:sldId id="296" r:id="rId48"/>
    <p:sldId id="297" r:id="rId49"/>
    <p:sldId id="298" r:id="rId50"/>
    <p:sldId id="299" r:id="rId51"/>
    <p:sldId id="300" r:id="rId52"/>
    <p:sldId id="30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النمط المتوس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D7779BE-858E-418B-8CEE-2CADA22F72EC}" type="datetimeFigureOut">
              <a:rPr lang="en-US" smtClean="0"/>
              <a:t>2020-12-12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28466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صورة بانورامي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ar-SA"/>
              <a:t>انقر فوق الأيقونة لإضافة صورة</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D7779BE-858E-418B-8CEE-2CADA22F72EC}" type="datetimeFigureOut">
              <a:rPr lang="en-US" smtClean="0"/>
              <a:t>2020-12-12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50292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العنوان والتسمية ال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ar-SA"/>
              <a:t>انقر لتحرير نمط عنوان الشكل الرئيسي</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D7779BE-858E-418B-8CEE-2CADA22F72EC}" type="datetimeFigureOut">
              <a:rPr lang="en-US" smtClean="0"/>
              <a:t>2020-12-12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1273425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اقتباس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ar-SA"/>
              <a:t>انقر لتحرير نمط عنوان الشكل الرئيسي</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D7779BE-858E-418B-8CEE-2CADA22F72EC}" type="datetimeFigureOut">
              <a:rPr lang="en-US" smtClean="0"/>
              <a:t>2020-12-12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504348-0239-4B95-B8AB-4FC35234FC9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0458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بطاقة اسم">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ar-SA"/>
              <a:t>انقر لتحرير نمط عنوان الشكل الرئيسي</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D7779BE-858E-418B-8CEE-2CADA22F72EC}" type="datetimeFigureOut">
              <a:rPr lang="en-US" smtClean="0"/>
              <a:t>2020-12-12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315709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أعمدة">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ar-SA"/>
              <a:t>انقر لتحرير نمط عنوان الشكل الرئيسي</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3" name="Date Placeholder 2"/>
          <p:cNvSpPr>
            <a:spLocks noGrp="1"/>
          </p:cNvSpPr>
          <p:nvPr>
            <p:ph type="dt" sz="half" idx="10"/>
          </p:nvPr>
        </p:nvSpPr>
        <p:spPr/>
        <p:txBody>
          <a:bodyPr/>
          <a:lstStyle/>
          <a:p>
            <a:fld id="{CD7779BE-858E-418B-8CEE-2CADA22F72EC}" type="datetimeFigureOut">
              <a:rPr lang="en-US" smtClean="0"/>
              <a:t>2020-12-12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2863662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أعمدة صور">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ar-SA"/>
              <a:t>انقر لتحرير نمط عنوان الشكل الرئيسي</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ar-SA"/>
              <a:t>انقر فوق الأيقونة لإضافة صورة</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ar-SA"/>
              <a:t>انقر فوق الأيقونة لإضافة صورة</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ar-SA"/>
              <a:t>انقر فوق الأيقونة لإضافة صورة</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3" name="Date Placeholder 2"/>
          <p:cNvSpPr>
            <a:spLocks noGrp="1"/>
          </p:cNvSpPr>
          <p:nvPr>
            <p:ph type="dt" sz="half" idx="10"/>
          </p:nvPr>
        </p:nvSpPr>
        <p:spPr/>
        <p:txBody>
          <a:bodyPr/>
          <a:lstStyle/>
          <a:p>
            <a:fld id="{CD7779BE-858E-418B-8CEE-2CADA22F72EC}" type="datetimeFigureOut">
              <a:rPr lang="en-US" smtClean="0"/>
              <a:t>2020-12-12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2852161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ncho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D7779BE-858E-418B-8CEE-2CADA22F72EC}" type="datetimeFigureOut">
              <a:rPr lang="en-US" smtClean="0"/>
              <a:t>2020-12-12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4186647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D7779BE-858E-418B-8CEE-2CADA22F72EC}" type="datetimeFigureOut">
              <a:rPr lang="en-US" smtClean="0"/>
              <a:t>2020-12-12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283090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D7779BE-858E-418B-8CEE-2CADA22F72EC}" type="datetimeFigureOut">
              <a:rPr lang="en-US" smtClean="0"/>
              <a:t>2020-12-12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4166162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CD7779BE-858E-418B-8CEE-2CADA22F72EC}" type="datetimeFigureOut">
              <a:rPr lang="en-US" smtClean="0"/>
              <a:t>2020-12-12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2447366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CD7779BE-858E-418B-8CEE-2CADA22F72EC}" type="datetimeFigureOut">
              <a:rPr lang="en-US" smtClean="0"/>
              <a:t>2020-12-12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142271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p:cNvSpPr>
            <a:spLocks noGrp="1"/>
          </p:cNvSpPr>
          <p:nvPr>
            <p:ph sz="half" idx="2"/>
          </p:nvPr>
        </p:nvSpPr>
        <p:spPr>
          <a:xfrm>
            <a:off x="1141410" y="3073397"/>
            <a:ext cx="4878391" cy="2717801"/>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6172200" y="3073397"/>
            <a:ext cx="4875210" cy="2717801"/>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CD7779BE-858E-418B-8CEE-2CADA22F72EC}" type="datetimeFigureOut">
              <a:rPr lang="en-US" smtClean="0"/>
              <a:t>2020-12-12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55819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Date Placeholder 2"/>
          <p:cNvSpPr>
            <a:spLocks noGrp="1"/>
          </p:cNvSpPr>
          <p:nvPr>
            <p:ph type="dt" sz="half" idx="10"/>
          </p:nvPr>
        </p:nvSpPr>
        <p:spPr/>
        <p:txBody>
          <a:bodyPr/>
          <a:lstStyle/>
          <a:p>
            <a:fld id="{CD7779BE-858E-418B-8CEE-2CADA22F72EC}" type="datetimeFigureOut">
              <a:rPr lang="en-US" smtClean="0"/>
              <a:t>2020-12-12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2841513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779BE-858E-418B-8CEE-2CADA22F72EC}" type="datetimeFigureOut">
              <a:rPr lang="en-US" smtClean="0"/>
              <a:t>2020-12-12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158123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D7779BE-858E-418B-8CEE-2CADA22F72EC}" type="datetimeFigureOut">
              <a:rPr lang="en-US" smtClean="0"/>
              <a:t>2020-12-12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403577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D7779BE-858E-418B-8CEE-2CADA22F72EC}" type="datetimeFigureOut">
              <a:rPr lang="en-US" smtClean="0"/>
              <a:t>2020-12-12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504348-0239-4B95-B8AB-4FC35234FC9D}" type="slidenum">
              <a:rPr lang="en-US" smtClean="0"/>
              <a:t>‹#›</a:t>
            </a:fld>
            <a:endParaRPr lang="en-US"/>
          </a:p>
        </p:txBody>
      </p:sp>
    </p:spTree>
    <p:extLst>
      <p:ext uri="{BB962C8B-B14F-4D97-AF65-F5344CB8AC3E}">
        <p14:creationId xmlns:p14="http://schemas.microsoft.com/office/powerpoint/2010/main" val="345616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7779BE-858E-418B-8CEE-2CADA22F72EC}" type="datetimeFigureOut">
              <a:rPr lang="en-US" smtClean="0"/>
              <a:t>2020-12-12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504348-0239-4B95-B8AB-4FC35234FC9D}" type="slidenum">
              <a:rPr lang="en-US" smtClean="0"/>
              <a:t>‹#›</a:t>
            </a:fld>
            <a:endParaRPr lang="en-US"/>
          </a:p>
        </p:txBody>
      </p:sp>
    </p:spTree>
    <p:extLst>
      <p:ext uri="{BB962C8B-B14F-4D97-AF65-F5344CB8AC3E}">
        <p14:creationId xmlns:p14="http://schemas.microsoft.com/office/powerpoint/2010/main" val="79642036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B110DCC-9173-4B02-A5AC-391AD3E00E83}"/>
              </a:ext>
            </a:extLst>
          </p:cNvPr>
          <p:cNvSpPr>
            <a:spLocks noGrp="1"/>
          </p:cNvSpPr>
          <p:nvPr>
            <p:ph type="ctrTitle"/>
          </p:nvPr>
        </p:nvSpPr>
        <p:spPr/>
        <p:txBody>
          <a:bodyPr/>
          <a:lstStyle/>
          <a:p>
            <a:r>
              <a:rPr lang="en-US" dirty="0">
                <a:effectLst>
                  <a:outerShdw blurRad="38100" dist="38100" dir="2700000" algn="tl">
                    <a:srgbClr val="000000">
                      <a:alpha val="43137"/>
                    </a:srgbClr>
                  </a:outerShdw>
                </a:effectLst>
              </a:rPr>
              <a:t>Recommender Systems</a:t>
            </a:r>
          </a:p>
        </p:txBody>
      </p:sp>
      <p:sp>
        <p:nvSpPr>
          <p:cNvPr id="3" name="عنوان فرعي 2">
            <a:extLst>
              <a:ext uri="{FF2B5EF4-FFF2-40B4-BE49-F238E27FC236}">
                <a16:creationId xmlns:a16="http://schemas.microsoft.com/office/drawing/2014/main" id="{30914F83-A6F1-49EF-AAB0-9F89E0569865}"/>
              </a:ext>
            </a:extLst>
          </p:cNvPr>
          <p:cNvSpPr>
            <a:spLocks noGrp="1"/>
          </p:cNvSpPr>
          <p:nvPr>
            <p:ph type="subTitle" idx="1"/>
          </p:nvPr>
        </p:nvSpPr>
        <p:spPr/>
        <p:txBody>
          <a:bodyPr/>
          <a:lstStyle/>
          <a:p>
            <a:pPr algn="ctr"/>
            <a:endParaRPr lang="ar-SA" b="1" dirty="0">
              <a:solidFill>
                <a:schemeClr val="accent2">
                  <a:lumMod val="60000"/>
                  <a:lumOff val="40000"/>
                </a:schemeClr>
              </a:solidFill>
            </a:endParaRPr>
          </a:p>
          <a:p>
            <a:pPr algn="ctr"/>
            <a:r>
              <a:rPr lang="ar-SA" b="1" dirty="0">
                <a:solidFill>
                  <a:schemeClr val="accent2">
                    <a:lumMod val="60000"/>
                    <a:lumOff val="40000"/>
                  </a:schemeClr>
                </a:solidFill>
              </a:rPr>
              <a:t>تحت إشراف الدكتورة :</a:t>
            </a:r>
          </a:p>
          <a:p>
            <a:pPr algn="ctr"/>
            <a:r>
              <a:rPr lang="ar-SA" b="1" dirty="0">
                <a:solidFill>
                  <a:schemeClr val="accent2">
                    <a:lumMod val="60000"/>
                    <a:lumOff val="40000"/>
                  </a:schemeClr>
                </a:solidFill>
              </a:rPr>
              <a:t>د. ميساء أبوقاسم</a:t>
            </a:r>
            <a:endParaRPr lang="en-US" b="1" dirty="0">
              <a:solidFill>
                <a:schemeClr val="accent2">
                  <a:lumMod val="60000"/>
                  <a:lumOff val="40000"/>
                </a:schemeClr>
              </a:solidFill>
            </a:endParaRPr>
          </a:p>
        </p:txBody>
      </p:sp>
      <p:pic>
        <p:nvPicPr>
          <p:cNvPr id="5" name="صورة 4">
            <a:extLst>
              <a:ext uri="{FF2B5EF4-FFF2-40B4-BE49-F238E27FC236}">
                <a16:creationId xmlns:a16="http://schemas.microsoft.com/office/drawing/2014/main" id="{E166E759-C5B0-431A-B796-94DB858DD1F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469" b="96354" l="9953" r="89100">
                        <a14:foregroundMark x1="33708" y1="80644" x2="19905" y2="64844"/>
                        <a14:foregroundMark x1="19905" y1="64844" x2="15166" y2="39844"/>
                        <a14:foregroundMark x1="15166" y1="39844" x2="27725" y2="16927"/>
                        <a14:foregroundMark x1="27725" y1="16927" x2="49052" y2="6771"/>
                        <a14:foregroundMark x1="49052" y1="6771" x2="72512" y2="13802"/>
                        <a14:foregroundMark x1="72512" y1="13802" x2="81517" y2="37240"/>
                        <a14:foregroundMark x1="81517" y1="37240" x2="80806" y2="63542"/>
                        <a14:foregroundMark x1="80806" y1="63542" x2="62796" y2="80469"/>
                        <a14:foregroundMark x1="62796" y1="80469" x2="38814" y2="83570"/>
                        <a14:foregroundMark x1="52844" y1="5469" x2="52844" y2="5469"/>
                        <a14:foregroundMark x1="52844" y1="5469" x2="52844" y2="5469"/>
                        <a14:foregroundMark x1="37441" y1="45573" x2="59953" y2="51563"/>
                        <a14:foregroundMark x1="59953" y1="51563" x2="38389" y2="67969"/>
                        <a14:foregroundMark x1="38389" y1="67969" x2="42654" y2="42188"/>
                        <a14:foregroundMark x1="42654" y1="42188" x2="45261" y2="39583"/>
                        <a14:foregroundMark x1="68483" y1="68229" x2="45972" y2="78385"/>
                        <a14:foregroundMark x1="45972" y1="78385" x2="22038" y2="65885"/>
                        <a14:foregroundMark x1="22038" y1="65885" x2="51185" y2="70573"/>
                        <a14:foregroundMark x1="51185" y1="70573" x2="49526" y2="65625"/>
                        <a14:foregroundMark x1="78199" y1="70573" x2="60998" y2="81872"/>
                        <a14:foregroundMark x1="44257" y1="83382" x2="38626" y2="83073"/>
                        <a14:foregroundMark x1="38626" y1="83073" x2="38626" y2="83073"/>
                        <a14:foregroundMark x1="38626" y1="83073" x2="38626" y2="83073"/>
                        <a14:foregroundMark x1="39810" y1="81250" x2="39810" y2="81250"/>
                        <a14:foregroundMark x1="39810" y1="81250" x2="39810" y2="81250"/>
                        <a14:foregroundMark x1="35782" y1="20313" x2="59005" y2="13802"/>
                        <a14:foregroundMark x1="59005" y1="13802" x2="80569" y2="26823"/>
                        <a14:foregroundMark x1="80569" y1="26823" x2="61374" y2="13802"/>
                        <a14:foregroundMark x1="77725" y1="74219" x2="32464" y2="78906"/>
                        <a14:foregroundMark x1="32464" y1="78906" x2="30332" y2="77604"/>
                        <a14:foregroundMark x1="26066" y1="77604" x2="26066" y2="77604"/>
                        <a14:foregroundMark x1="26066" y1="77604" x2="26066" y2="77604"/>
                        <a14:foregroundMark x1="61848" y1="84115" x2="61848" y2="84115"/>
                        <a14:foregroundMark x1="61848" y1="84115" x2="61848" y2="84115"/>
                        <a14:foregroundMark x1="61848" y1="84115" x2="54265" y2="84375"/>
                        <a14:foregroundMark x1="49526" y1="85938" x2="46209" y2="85938"/>
                        <a14:foregroundMark x1="46209" y1="85938" x2="55450" y2="85938"/>
                        <a14:foregroundMark x1="59242" y1="83073" x2="54976" y2="85938"/>
                        <a14:foregroundMark x1="54976" y1="85938" x2="55450" y2="86198"/>
                        <a14:foregroundMark x1="55450" y1="86198" x2="55450" y2="86719"/>
                        <a14:foregroundMark x1="64218" y1="80208" x2="56635" y2="86719"/>
                        <a14:backgroundMark x1="88626" y1="92448" x2="88626" y2="92448"/>
                        <a14:backgroundMark x1="88626" y1="92448" x2="99526" y2="78385"/>
                        <a14:backgroundMark x1="14692" y1="75781" x2="36967" y2="88542"/>
                        <a14:backgroundMark x1="65584" y1="85959" x2="86019" y2="84115"/>
                        <a14:backgroundMark x1="54878" y1="86926" x2="55728" y2="86849"/>
                        <a14:backgroundMark x1="36967" y1="88542" x2="45126" y2="87806"/>
                        <a14:backgroundMark x1="85782" y1="78906" x2="85782" y2="78906"/>
                        <a14:backgroundMark x1="85782" y1="78906" x2="85782" y2="78906"/>
                        <a14:backgroundMark x1="85782" y1="78906" x2="85782" y2="78906"/>
                        <a14:backgroundMark x1="85782" y1="78906" x2="65877" y2="95313"/>
                        <a14:backgroundMark x1="65877" y1="95313" x2="28673" y2="95573"/>
                        <a14:backgroundMark x1="92417" y1="74219" x2="86019" y2="81771"/>
                        <a14:backgroundMark x1="35308" y1="88542" x2="36019" y2="94271"/>
                      </a14:backgroundRemoval>
                    </a14:imgEffect>
                  </a14:imgLayer>
                </a14:imgProps>
              </a:ext>
              <a:ext uri="{28A0092B-C50C-407E-A947-70E740481C1C}">
                <a14:useLocalDpi xmlns:a14="http://schemas.microsoft.com/office/drawing/2010/main" val="0"/>
              </a:ext>
            </a:extLst>
          </a:blip>
          <a:stretch>
            <a:fillRect/>
          </a:stretch>
        </p:blipFill>
        <p:spPr>
          <a:xfrm>
            <a:off x="9836458" y="68764"/>
            <a:ext cx="2113348" cy="1923047"/>
          </a:xfrm>
          <a:prstGeom prst="rect">
            <a:avLst/>
          </a:prstGeom>
          <a:ln w="38100" cap="sq">
            <a:noFill/>
            <a:prstDash val="solid"/>
            <a:miter lim="800000"/>
          </a:ln>
          <a:effectLst>
            <a:glow rad="63500">
              <a:schemeClr val="accent2">
                <a:satMod val="175000"/>
                <a:alpha val="40000"/>
              </a:schemeClr>
            </a:glow>
            <a:outerShdw blurRad="50800" dist="38100" dir="2700000" algn="tl" rotWithShape="0">
              <a:srgbClr val="000000">
                <a:alpha val="43000"/>
              </a:srgbClr>
            </a:outerShdw>
          </a:effectLst>
        </p:spPr>
      </p:pic>
    </p:spTree>
    <p:extLst>
      <p:ext uri="{BB962C8B-B14F-4D97-AF65-F5344CB8AC3E}">
        <p14:creationId xmlns:p14="http://schemas.microsoft.com/office/powerpoint/2010/main" val="242423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محتوى 2">
            <a:extLst>
              <a:ext uri="{FF2B5EF4-FFF2-40B4-BE49-F238E27FC236}">
                <a16:creationId xmlns:a16="http://schemas.microsoft.com/office/drawing/2014/main" id="{447F0F6F-206A-4750-A253-38031CF4A1EE}"/>
              </a:ext>
            </a:extLst>
          </p:cNvPr>
          <p:cNvSpPr txBox="1">
            <a:spLocks/>
          </p:cNvSpPr>
          <p:nvPr/>
        </p:nvSpPr>
        <p:spPr>
          <a:xfrm>
            <a:off x="3515926" y="548787"/>
            <a:ext cx="5160146" cy="10139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a:lnSpc>
                <a:spcPct val="107000"/>
              </a:lnSpc>
              <a:spcBef>
                <a:spcPts val="0"/>
              </a:spcBef>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θ(j) = Parameter vector for user j.</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x(</a:t>
            </a:r>
            <a:r>
              <a:rPr lang="en-US" dirty="0" err="1">
                <a:effectLst/>
                <a:latin typeface="Calibri" panose="020F0502020204030204" pitchFamily="34" charset="0"/>
                <a:ea typeface="Calibri" panose="020F0502020204030204" pitchFamily="34" charset="0"/>
                <a:cs typeface="Arial" panose="020B0604020202020204" pitchFamily="34" charset="0"/>
              </a:rPr>
              <a:t>i</a:t>
            </a:r>
            <a:r>
              <a:rPr lang="en-US" dirty="0">
                <a:effectLst/>
                <a:latin typeface="Calibri" panose="020F0502020204030204" pitchFamily="34" charset="0"/>
                <a:ea typeface="Calibri" panose="020F0502020204030204" pitchFamily="34" charset="0"/>
                <a:cs typeface="Arial" panose="020B0604020202020204" pitchFamily="34" charset="0"/>
              </a:rPr>
              <a:t>) = Futures vector for item </a:t>
            </a:r>
            <a:r>
              <a:rPr lang="en-US" dirty="0" err="1">
                <a:effectLst/>
                <a:latin typeface="Calibri" panose="020F0502020204030204" pitchFamily="34" charset="0"/>
                <a:ea typeface="Calibri" panose="020F0502020204030204" pitchFamily="34" charset="0"/>
                <a:cs typeface="Arial" panose="020B0604020202020204" pitchFamily="34" charset="0"/>
              </a:rPr>
              <a:t>i</a:t>
            </a:r>
            <a:r>
              <a:rPr lang="en-US" dirty="0">
                <a:effectLst/>
                <a:latin typeface="Calibri" panose="020F0502020204030204" pitchFamily="34" charset="0"/>
                <a:ea typeface="Calibri" panose="020F0502020204030204" pitchFamily="34" charset="0"/>
                <a:cs typeface="Arial" panose="020B0604020202020204" pitchFamily="34" charset="0"/>
              </a:rPr>
              <a:t>.</a:t>
            </a:r>
          </a:p>
          <a:p>
            <a:pPr marL="0" indent="0">
              <a:buNone/>
            </a:pPr>
            <a:endParaRPr lang="en-US" sz="4800" dirty="0">
              <a:latin typeface="SimSun-ExtB" panose="02010609060101010101" pitchFamily="49" charset="-122"/>
              <a:ea typeface="SimSun-ExtB" panose="02010609060101010101" pitchFamily="49" charset="-122"/>
            </a:endParaRPr>
          </a:p>
        </p:txBody>
      </p:sp>
      <mc:AlternateContent xmlns:mc="http://schemas.openxmlformats.org/markup-compatibility/2006" xmlns:a14="http://schemas.microsoft.com/office/drawing/2010/main">
        <mc:Choice Requires="a14">
          <p:sp>
            <p:nvSpPr>
              <p:cNvPr id="3" name="عنصر نائب للمحتوى 2">
                <a:extLst>
                  <a:ext uri="{FF2B5EF4-FFF2-40B4-BE49-F238E27FC236}">
                    <a16:creationId xmlns:a16="http://schemas.microsoft.com/office/drawing/2014/main" id="{086A3ECA-C6F5-460C-92B1-CA015C275801}"/>
                  </a:ext>
                </a:extLst>
              </p:cNvPr>
              <p:cNvSpPr txBox="1">
                <a:spLocks/>
              </p:cNvSpPr>
              <p:nvPr/>
            </p:nvSpPr>
            <p:spPr>
              <a:xfrm>
                <a:off x="3096086" y="5082466"/>
                <a:ext cx="5999825" cy="10139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dirty="0">
                    <a:effectLst/>
                    <a:latin typeface="Calibri" panose="020F0502020204030204" pitchFamily="34" charset="0"/>
                    <a:ea typeface="Times New Roman" panose="02020603050405020304" pitchFamily="18" charset="0"/>
                    <a:cs typeface="Arial" panose="020B0604020202020204" pitchFamily="34" charset="0"/>
                  </a:rPr>
                  <a:t>Predict the rating for user U1 on item P1:</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14:m>
                  <m:oMath xmlns:m="http://schemas.openxmlformats.org/officeDocument/2006/math">
                    <m:acc>
                      <m:accPr>
                        <m:chr m:val="̂"/>
                        <m:ctrlPr>
                          <a:rPr lang="en-US" i="1">
                            <a:effectLst/>
                            <a:latin typeface="Cambria Math" panose="02040503050406030204" pitchFamily="18" charset="0"/>
                            <a:ea typeface="Calibri" panose="020F0502020204030204" pitchFamily="34" charset="0"/>
                            <a:cs typeface="Arial" panose="020B0604020202020204" pitchFamily="34" charset="0"/>
                          </a:rPr>
                        </m:ctrlPr>
                      </m:accPr>
                      <m:e>
                        <m:r>
                          <a:rPr lang="en-US" i="1">
                            <a:effectLst/>
                            <a:latin typeface="Cambria Math" panose="02040503050406030204" pitchFamily="18" charset="0"/>
                            <a:ea typeface="Calibri" panose="020F0502020204030204" pitchFamily="34" charset="0"/>
                            <a:cs typeface="Arial" panose="020B0604020202020204" pitchFamily="34" charset="0"/>
                          </a:rPr>
                          <m:t>𝑦</m:t>
                        </m:r>
                      </m:e>
                    </m:acc>
                    <m:r>
                      <a:rPr lang="en-US"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i="1">
                            <a:effectLst/>
                            <a:latin typeface="Cambria Math" panose="02040503050406030204" pitchFamily="18" charset="0"/>
                            <a:ea typeface="Calibri" panose="020F0502020204030204" pitchFamily="34" charset="0"/>
                            <a:cs typeface="Arial" panose="020B0604020202020204" pitchFamily="34" charset="0"/>
                          </a:rPr>
                        </m:ctrlPr>
                      </m:sSupPr>
                      <m:e>
                        <m:r>
                          <m:rPr>
                            <m:sty m:val="p"/>
                          </m:rPr>
                          <a:rPr lang="en-US">
                            <a:effectLst/>
                            <a:latin typeface="Cambria Math" panose="02040503050406030204" pitchFamily="18" charset="0"/>
                            <a:ea typeface="Calibri" panose="020F0502020204030204" pitchFamily="34" charset="0"/>
                            <a:cs typeface="Arial" panose="020B0604020202020204" pitchFamily="34" charset="0"/>
                          </a:rPr>
                          <m:t>θ</m:t>
                        </m:r>
                      </m:e>
                      <m:sup>
                        <m:r>
                          <a:rPr lang="en-US" i="1">
                            <a:effectLst/>
                            <a:latin typeface="Cambria Math" panose="02040503050406030204" pitchFamily="18" charset="0"/>
                            <a:ea typeface="Calibri" panose="020F0502020204030204" pitchFamily="34" charset="0"/>
                            <a:cs typeface="Arial" panose="020B0604020202020204" pitchFamily="34" charset="0"/>
                          </a:rPr>
                          <m:t>𝑇</m:t>
                        </m:r>
                      </m:sup>
                    </m:sSup>
                    <m:r>
                      <a:rPr lang="en-US" i="1">
                        <a:effectLst/>
                        <a:latin typeface="Cambria Math" panose="02040503050406030204" pitchFamily="18" charset="0"/>
                        <a:ea typeface="Calibri" panose="020F0502020204030204" pitchFamily="34" charset="0"/>
                        <a:cs typeface="Arial" panose="020B0604020202020204" pitchFamily="34" charset="0"/>
                      </a:rPr>
                      <m:t>. </m:t>
                    </m:r>
                    <m:r>
                      <a:rPr lang="en-US" i="1">
                        <a:effectLst/>
                        <a:latin typeface="Cambria Math" panose="02040503050406030204" pitchFamily="18" charset="0"/>
                        <a:ea typeface="Calibri" panose="020F0502020204030204" pitchFamily="34" charset="0"/>
                        <a:cs typeface="Arial" panose="020B0604020202020204" pitchFamily="34" charset="0"/>
                      </a:rPr>
                      <m:t>𝑥</m:t>
                    </m:r>
                  </m:oMath>
                </a14:m>
                <a:r>
                  <a:rPr lang="en-US" dirty="0">
                    <a:effectLst/>
                    <a:latin typeface="Arial" panose="020B0604020202020204" pitchFamily="34" charset="0"/>
                    <a:ea typeface="Times New Roman" panose="02020603050405020304" pitchFamily="18" charset="0"/>
                    <a:cs typeface="Arial" panose="020B0604020202020204" pitchFamily="34" charset="0"/>
                  </a:rPr>
                  <a:t> = 5x1 + 0x0 = 5</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4800" dirty="0">
                  <a:latin typeface="SimSun-ExtB" panose="02010609060101010101" pitchFamily="49" charset="-122"/>
                  <a:ea typeface="SimSun-ExtB" panose="02010609060101010101" pitchFamily="49" charset="-122"/>
                </a:endParaRPr>
              </a:p>
            </p:txBody>
          </p:sp>
        </mc:Choice>
        <mc:Fallback xmlns="">
          <p:sp>
            <p:nvSpPr>
              <p:cNvPr id="3" name="عنصر نائب للمحتوى 2">
                <a:extLst>
                  <a:ext uri="{FF2B5EF4-FFF2-40B4-BE49-F238E27FC236}">
                    <a16:creationId xmlns:a16="http://schemas.microsoft.com/office/drawing/2014/main" id="{086A3ECA-C6F5-460C-92B1-CA015C275801}"/>
                  </a:ext>
                </a:extLst>
              </p:cNvPr>
              <p:cNvSpPr txBox="1">
                <a:spLocks noRot="1" noChangeAspect="1" noMove="1" noResize="1" noEditPoints="1" noAdjustHandles="1" noChangeArrowheads="1" noChangeShapeType="1" noTextEdit="1"/>
              </p:cNvSpPr>
              <p:nvPr/>
            </p:nvSpPr>
            <p:spPr>
              <a:xfrm>
                <a:off x="3096086" y="5082466"/>
                <a:ext cx="5999825" cy="1013992"/>
              </a:xfrm>
              <a:prstGeom prst="rect">
                <a:avLst/>
              </a:prstGeom>
              <a:blipFill>
                <a:blip r:embed="rId2"/>
                <a:stretch>
                  <a:fillRect l="-2134" t="-6024" b="-6024"/>
                </a:stretch>
              </a:blipFill>
            </p:spPr>
            <p:txBody>
              <a:bodyPr/>
              <a:lstStyle/>
              <a:p>
                <a:r>
                  <a:rPr lang="en-US">
                    <a:noFill/>
                  </a:rPr>
                  <a:t> </a:t>
                </a:r>
              </a:p>
            </p:txBody>
          </p:sp>
        </mc:Fallback>
      </mc:AlternateContent>
      <p:graphicFrame>
        <p:nvGraphicFramePr>
          <p:cNvPr id="4" name="جدول 4">
            <a:extLst>
              <a:ext uri="{FF2B5EF4-FFF2-40B4-BE49-F238E27FC236}">
                <a16:creationId xmlns:a16="http://schemas.microsoft.com/office/drawing/2014/main" id="{55B74BD2-A07A-4664-B188-F48746D9A0F8}"/>
              </a:ext>
            </a:extLst>
          </p:cNvPr>
          <p:cNvGraphicFramePr>
            <a:graphicFrameLocks noGrp="1"/>
          </p:cNvGraphicFramePr>
          <p:nvPr>
            <p:extLst>
              <p:ext uri="{D42A27DB-BD31-4B8C-83A1-F6EECF244321}">
                <p14:modId xmlns:p14="http://schemas.microsoft.com/office/powerpoint/2010/main" val="810476024"/>
              </p:ext>
            </p:extLst>
          </p:nvPr>
        </p:nvGraphicFramePr>
        <p:xfrm>
          <a:off x="1643354" y="1882066"/>
          <a:ext cx="8905288" cy="2707424"/>
        </p:xfrm>
        <a:graphic>
          <a:graphicData uri="http://schemas.openxmlformats.org/drawingml/2006/table">
            <a:tbl>
              <a:tblPr firstRow="1" bandRow="1">
                <a:tableStyleId>{073A0DAA-6AF3-43AB-8588-CEC1D06C72B9}</a:tableStyleId>
              </a:tblPr>
              <a:tblGrid>
                <a:gridCol w="860148">
                  <a:extLst>
                    <a:ext uri="{9D8B030D-6E8A-4147-A177-3AD203B41FA5}">
                      <a16:colId xmlns:a16="http://schemas.microsoft.com/office/drawing/2014/main" val="533290719"/>
                    </a:ext>
                  </a:extLst>
                </a:gridCol>
                <a:gridCol w="1136342">
                  <a:extLst>
                    <a:ext uri="{9D8B030D-6E8A-4147-A177-3AD203B41FA5}">
                      <a16:colId xmlns:a16="http://schemas.microsoft.com/office/drawing/2014/main" val="2767510248"/>
                    </a:ext>
                  </a:extLst>
                </a:gridCol>
                <a:gridCol w="958788">
                  <a:extLst>
                    <a:ext uri="{9D8B030D-6E8A-4147-A177-3AD203B41FA5}">
                      <a16:colId xmlns:a16="http://schemas.microsoft.com/office/drawing/2014/main" val="968882409"/>
                    </a:ext>
                  </a:extLst>
                </a:gridCol>
                <a:gridCol w="1074198">
                  <a:extLst>
                    <a:ext uri="{9D8B030D-6E8A-4147-A177-3AD203B41FA5}">
                      <a16:colId xmlns:a16="http://schemas.microsoft.com/office/drawing/2014/main" val="3519516562"/>
                    </a:ext>
                  </a:extLst>
                </a:gridCol>
                <a:gridCol w="1065320">
                  <a:extLst>
                    <a:ext uri="{9D8B030D-6E8A-4147-A177-3AD203B41FA5}">
                      <a16:colId xmlns:a16="http://schemas.microsoft.com/office/drawing/2014/main" val="165035527"/>
                    </a:ext>
                  </a:extLst>
                </a:gridCol>
                <a:gridCol w="1988599">
                  <a:extLst>
                    <a:ext uri="{9D8B030D-6E8A-4147-A177-3AD203B41FA5}">
                      <a16:colId xmlns:a16="http://schemas.microsoft.com/office/drawing/2014/main" val="1384286633"/>
                    </a:ext>
                  </a:extLst>
                </a:gridCol>
                <a:gridCol w="1821893">
                  <a:extLst>
                    <a:ext uri="{9D8B030D-6E8A-4147-A177-3AD203B41FA5}">
                      <a16:colId xmlns:a16="http://schemas.microsoft.com/office/drawing/2014/main" val="242251448"/>
                    </a:ext>
                  </a:extLst>
                </a:gridCol>
              </a:tblGrid>
              <a:tr h="482384">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 </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U1</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U2</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U3</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U4</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X1(Drama)</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X2(Action)</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1555286"/>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P1</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solidFill>
                            <a:srgbClr val="FF0000"/>
                          </a:solidFill>
                          <a:effectLst/>
                          <a:latin typeface="Arial Black" panose="020B0A04020102020204" pitchFamily="34" charset="0"/>
                        </a:rPr>
                        <a:t>?</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5</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1</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2675347"/>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P2</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5</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10675302"/>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P3</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4</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0</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57988967"/>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P4</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5</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4</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25123000"/>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P5</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5</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28313690"/>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θ</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[5,0]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effectLst/>
                          <a:latin typeface="Arial Black" panose="020B0A04020102020204" pitchFamily="34" charset="0"/>
                        </a:rPr>
                        <a:t>?</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44739257"/>
                  </a:ext>
                </a:extLst>
              </a:tr>
            </a:tbl>
          </a:graphicData>
        </a:graphic>
      </p:graphicFrame>
    </p:spTree>
    <p:extLst>
      <p:ext uri="{BB962C8B-B14F-4D97-AF65-F5344CB8AC3E}">
        <p14:creationId xmlns:p14="http://schemas.microsoft.com/office/powerpoint/2010/main" val="391825708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عنوان 1">
                <a:extLst>
                  <a:ext uri="{FF2B5EF4-FFF2-40B4-BE49-F238E27FC236}">
                    <a16:creationId xmlns:a16="http://schemas.microsoft.com/office/drawing/2014/main" id="{A5FED13C-928C-4E6E-82CB-F2885E6E31C4}"/>
                  </a:ext>
                </a:extLst>
              </p:cNvPr>
              <p:cNvSpPr txBox="1">
                <a:spLocks/>
              </p:cNvSpPr>
              <p:nvPr/>
            </p:nvSpPr>
            <p:spPr>
              <a:xfrm>
                <a:off x="1143001" y="2689715"/>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How to get the values                            </a:t>
                </a:r>
                <a14:m>
                  <m:oMath xmlns:m="http://schemas.openxmlformats.org/officeDocument/2006/math">
                    <m:r>
                      <a:rPr lang="en-US"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𝜃</m:t>
                    </m:r>
                  </m:oMath>
                </a14:m>
                <a:r>
                  <a:rPr lang="en-US" dirty="0">
                    <a:effectLst>
                      <a:outerShdw blurRad="38100" dist="38100" dir="2700000" algn="tl">
                        <a:srgbClr val="000000">
                          <a:alpha val="43137"/>
                        </a:srgbClr>
                      </a:outerShdw>
                    </a:effectLst>
                    <a:latin typeface="Cooper Black" panose="0208090404030B020404" pitchFamily="18" charset="0"/>
                    <a:ea typeface="Cambria Math" panose="02040503050406030204" pitchFamily="18" charset="0"/>
                  </a:rPr>
                  <a:t> and </a:t>
                </a:r>
                <a14:m>
                  <m:oMath xmlns:m="http://schemas.openxmlformats.org/officeDocument/2006/math">
                    <m:r>
                      <a:rPr lang="en-US"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𝑥</m:t>
                    </m:r>
                  </m:oMath>
                </a14:m>
                <a:r>
                  <a:rPr lang="en-US" dirty="0">
                    <a:effectLst>
                      <a:outerShdw blurRad="38100" dist="38100" dir="2700000" algn="tl">
                        <a:srgbClr val="000000">
                          <a:alpha val="43137"/>
                        </a:srgbClr>
                      </a:outerShdw>
                    </a:effectLst>
                    <a:latin typeface="Cooper Black" panose="0208090404030B020404" pitchFamily="18" charset="0"/>
                    <a:ea typeface="Cambria Math" panose="02040503050406030204" pitchFamily="18" charset="0"/>
                  </a:rPr>
                  <a:t> ?!</a:t>
                </a:r>
              </a:p>
            </p:txBody>
          </p:sp>
        </mc:Choice>
        <mc:Fallback xmlns="">
          <p:sp>
            <p:nvSpPr>
              <p:cNvPr id="2" name="عنوان 1">
                <a:extLst>
                  <a:ext uri="{FF2B5EF4-FFF2-40B4-BE49-F238E27FC236}">
                    <a16:creationId xmlns:a16="http://schemas.microsoft.com/office/drawing/2014/main" id="{A5FED13C-928C-4E6E-82CB-F2885E6E31C4}"/>
                  </a:ext>
                </a:extLst>
              </p:cNvPr>
              <p:cNvSpPr txBox="1">
                <a:spLocks noRot="1" noChangeAspect="1" noMove="1" noResize="1" noEditPoints="1" noAdjustHandles="1" noChangeArrowheads="1" noChangeShapeType="1" noTextEdit="1"/>
              </p:cNvSpPr>
              <p:nvPr/>
            </p:nvSpPr>
            <p:spPr>
              <a:xfrm>
                <a:off x="1143001" y="2689715"/>
                <a:ext cx="9905998" cy="1478570"/>
              </a:xfrm>
              <a:prstGeom prst="rect">
                <a:avLst/>
              </a:prstGeom>
              <a:blipFill>
                <a:blip r:embed="rId2"/>
                <a:stretch>
                  <a:fillRect r="-306"/>
                </a:stretch>
              </a:blipFill>
              <a:ln cap="sq" cmpd="thickThin">
                <a:noFill/>
                <a:prstDash val="solid"/>
                <a:bevel/>
              </a:ln>
              <a:effectLst>
                <a:outerShdw blurRad="149987" dist="250190" dir="8460000" algn="ctr">
                  <a:srgbClr val="000000">
                    <a:alpha val="28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13712354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عنصر نائب للمحتوى 2">
                <a:extLst>
                  <a:ext uri="{FF2B5EF4-FFF2-40B4-BE49-F238E27FC236}">
                    <a16:creationId xmlns:a16="http://schemas.microsoft.com/office/drawing/2014/main" id="{9D935A39-6B69-46C2-8466-CCE084DFEB69}"/>
                  </a:ext>
                </a:extLst>
              </p:cNvPr>
              <p:cNvSpPr txBox="1">
                <a:spLocks/>
              </p:cNvSpPr>
              <p:nvPr/>
            </p:nvSpPr>
            <p:spPr>
              <a:xfrm>
                <a:off x="2860089" y="874450"/>
                <a:ext cx="6468121" cy="101399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θ and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𝑥</m:t>
                    </m:r>
                  </m:oMath>
                </a14:m>
                <a:r>
                  <a:rPr lang="en-US" sz="1800" dirty="0">
                    <a:effectLst/>
                    <a:latin typeface="Arial" panose="020B0604020202020204" pitchFamily="34" charset="0"/>
                    <a:ea typeface="Times New Roman" panose="02020603050405020304" pitchFamily="18" charset="0"/>
                    <a:cs typeface="Arial" panose="020B0604020202020204" pitchFamily="34" charset="0"/>
                  </a:rPr>
                  <a:t> vectors are initialized with small random numbers.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Loss function: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 name="عنصر نائب للمحتوى 2">
                <a:extLst>
                  <a:ext uri="{FF2B5EF4-FFF2-40B4-BE49-F238E27FC236}">
                    <a16:creationId xmlns:a16="http://schemas.microsoft.com/office/drawing/2014/main" id="{9D935A39-6B69-46C2-8466-CCE084DFEB69}"/>
                  </a:ext>
                </a:extLst>
              </p:cNvPr>
              <p:cNvSpPr txBox="1">
                <a:spLocks noRot="1" noChangeAspect="1" noMove="1" noResize="1" noEditPoints="1" noAdjustHandles="1" noChangeArrowheads="1" noChangeShapeType="1" noTextEdit="1"/>
              </p:cNvSpPr>
              <p:nvPr/>
            </p:nvSpPr>
            <p:spPr>
              <a:xfrm>
                <a:off x="2860089" y="874450"/>
                <a:ext cx="6468121" cy="1013992"/>
              </a:xfrm>
              <a:prstGeom prst="rect">
                <a:avLst/>
              </a:prstGeom>
              <a:blipFill>
                <a:blip r:embed="rId2"/>
                <a:stretch>
                  <a:fillRect l="-754" t="-2994"/>
                </a:stretch>
              </a:blipFill>
            </p:spPr>
            <p:txBody>
              <a:bodyPr/>
              <a:lstStyle/>
              <a:p>
                <a:r>
                  <a:rPr lang="en-US">
                    <a:noFill/>
                  </a:rPr>
                  <a:t> </a:t>
                </a:r>
              </a:p>
            </p:txBody>
          </p:sp>
        </mc:Fallback>
      </mc:AlternateContent>
      <p:pic>
        <p:nvPicPr>
          <p:cNvPr id="3" name="Picture 1">
            <a:extLst>
              <a:ext uri="{FF2B5EF4-FFF2-40B4-BE49-F238E27FC236}">
                <a16:creationId xmlns:a16="http://schemas.microsoft.com/office/drawing/2014/main" id="{D04A3C83-DAAB-4EE8-9485-D4F957E5C233}"/>
              </a:ext>
            </a:extLst>
          </p:cNvPr>
          <p:cNvPicPr/>
          <p:nvPr/>
        </p:nvPicPr>
        <p:blipFill rotWithShape="1">
          <a:blip r:embed="rId3"/>
          <a:srcRect l="17870" t="34835" r="55937" b="51887"/>
          <a:stretch/>
        </p:blipFill>
        <p:spPr bwMode="auto">
          <a:xfrm>
            <a:off x="3755761" y="2095500"/>
            <a:ext cx="4676775" cy="133350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4" name="عنصر نائب للمحتوى 2">
                <a:extLst>
                  <a:ext uri="{FF2B5EF4-FFF2-40B4-BE49-F238E27FC236}">
                    <a16:creationId xmlns:a16="http://schemas.microsoft.com/office/drawing/2014/main" id="{AD64D988-A307-4EA0-951B-33A9FDBA09C9}"/>
                  </a:ext>
                </a:extLst>
              </p:cNvPr>
              <p:cNvSpPr txBox="1">
                <a:spLocks/>
              </p:cNvSpPr>
              <p:nvPr/>
            </p:nvSpPr>
            <p:spPr>
              <a:xfrm>
                <a:off x="2645912" y="3868170"/>
                <a:ext cx="6896471" cy="178828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a:lnSpc>
                    <a:spcPct val="107000"/>
                  </a:lnSpc>
                  <a:spcBef>
                    <a:spcPts val="0"/>
                  </a:spcBef>
                  <a:spcAft>
                    <a:spcPts val="8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We can use gradient descent algorithm to update </a:t>
                </a:r>
                <a14:m>
                  <m:oMath xmlns:m="http://schemas.openxmlformats.org/officeDocument/2006/math">
                    <m:r>
                      <a:rPr lang="en-US" sz="1600" i="1">
                        <a:effectLst/>
                        <a:latin typeface="Cambria Math" panose="02040503050406030204" pitchFamily="18" charset="0"/>
                        <a:ea typeface="Calibri" panose="020F0502020204030204" pitchFamily="34" charset="0"/>
                        <a:cs typeface="Arial" panose="020B0604020202020204" pitchFamily="34" charset="0"/>
                      </a:rPr>
                      <m:t>𝑥</m:t>
                    </m:r>
                  </m:oMath>
                </a14:m>
                <a:r>
                  <a:rPr lang="en-US" sz="1600" dirty="0">
                    <a:effectLst/>
                    <a:latin typeface="Arial" panose="020B0604020202020204" pitchFamily="34" charset="0"/>
                    <a:ea typeface="Times New Roman" panose="02020603050405020304" pitchFamily="18" charset="0"/>
                    <a:cs typeface="Arial" panose="020B0604020202020204" pitchFamily="34" charset="0"/>
                  </a:rPr>
                  <a:t> and </a:t>
                </a:r>
                <a:r>
                  <a:rPr lang="en-US" sz="1600" dirty="0">
                    <a:effectLst/>
                    <a:latin typeface="Arial" panose="020B0604020202020204" pitchFamily="34" charset="0"/>
                    <a:ea typeface="Calibri" panose="020F0502020204030204" pitchFamily="34" charset="0"/>
                    <a:cs typeface="Arial" panose="020B0604020202020204" pitchFamily="34" charset="0"/>
                  </a:rPr>
                  <a:t>θ vectors and</a:t>
                </a:r>
                <a:r>
                  <a:rPr lang="en-US" sz="1600" dirty="0">
                    <a:effectLst/>
                    <a:latin typeface="Arial" panose="020B0604020202020204" pitchFamily="34" charset="0"/>
                    <a:ea typeface="Times New Roman" panose="02020603050405020304" pitchFamily="18" charset="0"/>
                    <a:cs typeface="Arial" panose="020B0604020202020204" pitchFamily="34" charset="0"/>
                  </a:rPr>
                  <a:t> minimize the loss.</a:t>
                </a:r>
              </a:p>
              <a:p>
                <a:pPr marL="0" marR="0" indent="0">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For given </a:t>
                </a:r>
                <a14:m>
                  <m:oMath xmlns:m="http://schemas.openxmlformats.org/officeDocument/2006/math">
                    <m:r>
                      <a:rPr lang="en-US" sz="1600" i="1">
                        <a:effectLst/>
                        <a:latin typeface="Cambria Math" panose="02040503050406030204" pitchFamily="18" charset="0"/>
                        <a:ea typeface="Calibri" panose="020F0502020204030204" pitchFamily="34" charset="0"/>
                        <a:cs typeface="Arial" panose="020B0604020202020204" pitchFamily="34" charset="0"/>
                      </a:rPr>
                      <m:t>𝑥</m:t>
                    </m:r>
                  </m:oMath>
                </a14:m>
                <a:r>
                  <a:rPr lang="en-US" sz="1600" dirty="0">
                    <a:effectLst/>
                    <a:latin typeface="Arial" panose="020B0604020202020204" pitchFamily="34" charset="0"/>
                    <a:ea typeface="Times New Roman" panose="02020603050405020304" pitchFamily="18" charset="0"/>
                    <a:cs typeface="Arial" panose="020B0604020202020204" pitchFamily="34" charset="0"/>
                  </a:rPr>
                  <a:t> we can estimate </a:t>
                </a:r>
                <a:r>
                  <a:rPr lang="en-US" sz="1600" dirty="0">
                    <a:effectLst/>
                    <a:latin typeface="Arial" panose="020B0604020202020204" pitchFamily="34" charset="0"/>
                    <a:ea typeface="Calibri" panose="020F0502020204030204" pitchFamily="34" charset="0"/>
                    <a:cs typeface="Arial" panose="020B0604020202020204" pitchFamily="34" charset="0"/>
                  </a:rPr>
                  <a:t>θ and for given θ we can estimate </a:t>
                </a:r>
                <a14:m>
                  <m:oMath xmlns:m="http://schemas.openxmlformats.org/officeDocument/2006/math">
                    <m:r>
                      <a:rPr lang="en-US" sz="1600" i="1">
                        <a:effectLst/>
                        <a:latin typeface="Cambria Math" panose="02040503050406030204" pitchFamily="18" charset="0"/>
                        <a:ea typeface="Calibri" panose="020F0502020204030204" pitchFamily="34" charset="0"/>
                        <a:cs typeface="Arial" panose="020B0604020202020204" pitchFamily="34" charset="0"/>
                      </a:rPr>
                      <m:t>𝑥</m:t>
                    </m:r>
                  </m:oMath>
                </a14:m>
                <a:r>
                  <a:rPr lang="en-US" sz="1600" dirty="0">
                    <a:effectLst/>
                    <a:latin typeface="Arial" panose="020B0604020202020204" pitchFamily="34" charset="0"/>
                    <a:ea typeface="Times New Roman" panose="02020603050405020304" pitchFamily="18" charset="0"/>
                    <a:cs typeface="Arial" panose="020B0604020202020204" pitchFamily="34" charset="0"/>
                  </a:rPr>
                  <a:t> and so on until we minimize the loss.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4" name="عنصر نائب للمحتوى 2">
                <a:extLst>
                  <a:ext uri="{FF2B5EF4-FFF2-40B4-BE49-F238E27FC236}">
                    <a16:creationId xmlns:a16="http://schemas.microsoft.com/office/drawing/2014/main" id="{AD64D988-A307-4EA0-951B-33A9FDBA09C9}"/>
                  </a:ext>
                </a:extLst>
              </p:cNvPr>
              <p:cNvSpPr txBox="1">
                <a:spLocks noRot="1" noChangeAspect="1" noMove="1" noResize="1" noEditPoints="1" noAdjustHandles="1" noChangeArrowheads="1" noChangeShapeType="1" noTextEdit="1"/>
              </p:cNvSpPr>
              <p:nvPr/>
            </p:nvSpPr>
            <p:spPr>
              <a:xfrm>
                <a:off x="2645912" y="3868170"/>
                <a:ext cx="6896471" cy="1788285"/>
              </a:xfrm>
              <a:prstGeom prst="rect">
                <a:avLst/>
              </a:prstGeom>
              <a:blipFill>
                <a:blip r:embed="rId4"/>
                <a:stretch>
                  <a:fillRect l="-796" t="-3754" r="-1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عنوان 1">
                <a:extLst>
                  <a:ext uri="{FF2B5EF4-FFF2-40B4-BE49-F238E27FC236}">
                    <a16:creationId xmlns:a16="http://schemas.microsoft.com/office/drawing/2014/main" id="{161ECF8A-46A7-45CC-AD96-D88BFCE96060}"/>
                  </a:ext>
                </a:extLst>
              </p:cNvPr>
              <p:cNvSpPr txBox="1">
                <a:spLocks/>
              </p:cNvSpPr>
              <p:nvPr/>
            </p:nvSpPr>
            <p:spPr>
              <a:xfrm>
                <a:off x="3054287" y="5656455"/>
                <a:ext cx="6083423" cy="1105489"/>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a:lnSpc>
                    <a:spcPct val="107000"/>
                  </a:lnSpc>
                  <a:spcBef>
                    <a:spcPts val="0"/>
                  </a:spcBef>
                  <a:spcAft>
                    <a:spcPts val="800"/>
                  </a:spcAft>
                </a:pPr>
                <a:r>
                  <a:rPr lang="en-US" i="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θ -&gt; </a:t>
                </a:r>
                <a14:m>
                  <m:oMath xmlns:m="http://schemas.openxmlformats.org/officeDocument/2006/math">
                    <m:r>
                      <a:rPr lang="en-US"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𝑥</m:t>
                    </m:r>
                  </m:oMath>
                </a14:m>
                <a:r>
                  <a:rPr lang="en-US" i="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 -&gt; θ -&gt; </a:t>
                </a:r>
                <a14:m>
                  <m:oMath xmlns:m="http://schemas.openxmlformats.org/officeDocument/2006/math">
                    <m:r>
                      <a:rPr lang="en-US"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𝑥</m:t>
                    </m:r>
                  </m:oMath>
                </a14:m>
                <a:r>
                  <a:rPr lang="en-US" i="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 -&gt; θ ……….</a:t>
                </a:r>
              </a:p>
            </p:txBody>
          </p:sp>
        </mc:Choice>
        <mc:Fallback xmlns="">
          <p:sp>
            <p:nvSpPr>
              <p:cNvPr id="5" name="عنوان 1">
                <a:extLst>
                  <a:ext uri="{FF2B5EF4-FFF2-40B4-BE49-F238E27FC236}">
                    <a16:creationId xmlns:a16="http://schemas.microsoft.com/office/drawing/2014/main" id="{161ECF8A-46A7-45CC-AD96-D88BFCE96060}"/>
                  </a:ext>
                </a:extLst>
              </p:cNvPr>
              <p:cNvSpPr txBox="1">
                <a:spLocks noRot="1" noChangeAspect="1" noMove="1" noResize="1" noEditPoints="1" noAdjustHandles="1" noChangeArrowheads="1" noChangeShapeType="1" noTextEdit="1"/>
              </p:cNvSpPr>
              <p:nvPr/>
            </p:nvSpPr>
            <p:spPr>
              <a:xfrm>
                <a:off x="3054287" y="5656455"/>
                <a:ext cx="6083423" cy="1105489"/>
              </a:xfrm>
              <a:prstGeom prst="rect">
                <a:avLst/>
              </a:prstGeom>
              <a:blipFill>
                <a:blip r:embed="rId5"/>
                <a:stretch>
                  <a:fillRect/>
                </a:stretch>
              </a:blipFill>
              <a:ln cap="sq" cmpd="thickThin">
                <a:noFill/>
                <a:prstDash val="solid"/>
                <a:bevel/>
              </a:ln>
              <a:effectLst>
                <a:outerShdw blurRad="149987" dist="250190" dir="8460000" algn="ctr">
                  <a:srgbClr val="000000">
                    <a:alpha val="28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0306411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76722D4-0830-4F5C-909F-34B5F4A9A79E}"/>
              </a:ext>
            </a:extLst>
          </p:cNvPr>
          <p:cNvSpPr txBox="1">
            <a:spLocks/>
          </p:cNvSpPr>
          <p:nvPr/>
        </p:nvSpPr>
        <p:spPr>
          <a:xfrm>
            <a:off x="1143001" y="49693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ea typeface="Cambria Math" panose="02040503050406030204" pitchFamily="18" charset="0"/>
              </a:rPr>
              <a:t>Collaborative filtering algorithm</a:t>
            </a:r>
          </a:p>
        </p:txBody>
      </p:sp>
      <mc:AlternateContent xmlns:mc="http://schemas.openxmlformats.org/markup-compatibility/2006" xmlns:a14="http://schemas.microsoft.com/office/drawing/2010/main">
        <mc:Choice Requires="a14">
          <p:sp>
            <p:nvSpPr>
              <p:cNvPr id="3" name="عنصر نائب للمحتوى 2">
                <a:extLst>
                  <a:ext uri="{FF2B5EF4-FFF2-40B4-BE49-F238E27FC236}">
                    <a16:creationId xmlns:a16="http://schemas.microsoft.com/office/drawing/2014/main" id="{8BA16A61-B72D-45EB-8855-13E97ACFDCA0}"/>
                  </a:ext>
                </a:extLst>
              </p:cNvPr>
              <p:cNvSpPr txBox="1">
                <a:spLocks/>
              </p:cNvSpPr>
              <p:nvPr/>
            </p:nvSpPr>
            <p:spPr>
              <a:xfrm>
                <a:off x="1763049" y="2729665"/>
                <a:ext cx="8665901" cy="235724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342900" marR="0" lvl="0" indent="-342900" rtl="0">
                  <a:lnSpc>
                    <a:spcPct val="107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Initialize θ and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𝑥</m:t>
                    </m:r>
                  </m:oMath>
                </a14:m>
                <a:r>
                  <a:rPr lang="en-US" sz="1800" dirty="0">
                    <a:effectLst/>
                    <a:latin typeface="Arial" panose="020B0604020202020204" pitchFamily="34" charset="0"/>
                    <a:ea typeface="Times New Roman" panose="02020603050405020304" pitchFamily="18" charset="0"/>
                    <a:cs typeface="Arial" panose="020B0604020202020204" pitchFamily="34" charset="0"/>
                  </a:rPr>
                  <a:t> vectors with small random numbers.</a:t>
                </a:r>
              </a:p>
              <a:p>
                <a:pPr marL="342900" marR="0" lvl="0" indent="-342900" rtl="0">
                  <a:lnSpc>
                    <a:spcPct val="107000"/>
                  </a:lnSpc>
                  <a:spcBef>
                    <a:spcPts val="0"/>
                  </a:spcBef>
                  <a:spcAft>
                    <a:spcPts val="0"/>
                  </a:spcAft>
                  <a:buFont typeface="+mj-lt"/>
                  <a:buAutoNum type="arabicPeriod"/>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Arial" panose="020B0604020202020204" pitchFamily="34" charset="0"/>
                    <a:ea typeface="Times New Roman" panose="02020603050405020304" pitchFamily="18" charset="0"/>
                    <a:cs typeface="Arial" panose="020B0604020202020204" pitchFamily="34" charset="0"/>
                  </a:rPr>
                  <a:t>Define a loss function.</a:t>
                </a:r>
              </a:p>
              <a:p>
                <a:pPr marL="342900" marR="0" lvl="0" indent="-342900">
                  <a:lnSpc>
                    <a:spcPct val="107000"/>
                  </a:lnSpc>
                  <a:spcBef>
                    <a:spcPts val="0"/>
                  </a:spcBef>
                  <a:spcAft>
                    <a:spcPts val="0"/>
                  </a:spcAft>
                  <a:buFont typeface="+mj-lt"/>
                  <a:buAutoNum type="arabicPeriod"/>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Arial" panose="020B0604020202020204" pitchFamily="34" charset="0"/>
                    <a:ea typeface="Times New Roman" panose="02020603050405020304" pitchFamily="18" charset="0"/>
                    <a:cs typeface="Arial" panose="020B0604020202020204" pitchFamily="34" charset="0"/>
                  </a:rPr>
                  <a:t>Minimize loss using gradient descent.</a:t>
                </a:r>
              </a:p>
              <a:p>
                <a:pPr marL="342900" marR="0" lvl="0" indent="-342900">
                  <a:lnSpc>
                    <a:spcPct val="107000"/>
                  </a:lnSpc>
                  <a:spcBef>
                    <a:spcPts val="0"/>
                  </a:spcBef>
                  <a:spcAft>
                    <a:spcPts val="0"/>
                  </a:spcAft>
                  <a:buFont typeface="+mj-lt"/>
                  <a:buAutoNum type="arabicPeriod"/>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1800" dirty="0">
                    <a:effectLst/>
                    <a:latin typeface="Arial" panose="020B0604020202020204" pitchFamily="34" charset="0"/>
                    <a:ea typeface="Times New Roman" panose="02020603050405020304" pitchFamily="18" charset="0"/>
                    <a:cs typeface="Arial" panose="020B0604020202020204" pitchFamily="34" charset="0"/>
                  </a:rPr>
                  <a:t>For user with parameters </a:t>
                </a:r>
                <a:r>
                  <a:rPr lang="en-US" sz="1800" dirty="0">
                    <a:effectLst/>
                    <a:latin typeface="Arial" panose="020B0604020202020204" pitchFamily="34" charset="0"/>
                    <a:ea typeface="Calibri" panose="020F0502020204030204" pitchFamily="34" charset="0"/>
                    <a:cs typeface="Arial" panose="020B0604020202020204" pitchFamily="34" charset="0"/>
                  </a:rPr>
                  <a:t>θ and item with futures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𝑥</m:t>
                    </m:r>
                  </m:oMath>
                </a14:m>
                <a:r>
                  <a:rPr lang="en-US" sz="1800" dirty="0">
                    <a:effectLst/>
                    <a:latin typeface="Arial" panose="020B0604020202020204" pitchFamily="34" charset="0"/>
                    <a:ea typeface="Times New Roman" panose="02020603050405020304" pitchFamily="18" charset="0"/>
                    <a:cs typeface="Arial" panose="020B0604020202020204" pitchFamily="34" charset="0"/>
                  </a:rPr>
                  <a:t> the rating prediction is: </a:t>
                </a:r>
                <a14:m>
                  <m:oMath xmlns:m="http://schemas.openxmlformats.org/officeDocument/2006/math">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θ</m:t>
                        </m:r>
                      </m:e>
                      <m:sup>
                        <m:r>
                          <a:rPr lang="en-US" sz="1800" i="1">
                            <a:effectLst/>
                            <a:latin typeface="Cambria Math" panose="02040503050406030204" pitchFamily="18" charset="0"/>
                            <a:ea typeface="Calibri" panose="020F0502020204030204" pitchFamily="34" charset="0"/>
                            <a:cs typeface="Arial" panose="020B0604020202020204" pitchFamily="34" charset="0"/>
                          </a:rPr>
                          <m:t>𝑇</m:t>
                        </m:r>
                      </m:sup>
                    </m:sSup>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𝑥</m:t>
                    </m:r>
                  </m:oMath>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 name="عنصر نائب للمحتوى 2">
                <a:extLst>
                  <a:ext uri="{FF2B5EF4-FFF2-40B4-BE49-F238E27FC236}">
                    <a16:creationId xmlns:a16="http://schemas.microsoft.com/office/drawing/2014/main" id="{8BA16A61-B72D-45EB-8855-13E97ACFDCA0}"/>
                  </a:ext>
                </a:extLst>
              </p:cNvPr>
              <p:cNvSpPr txBox="1">
                <a:spLocks noRot="1" noChangeAspect="1" noMove="1" noResize="1" noEditPoints="1" noAdjustHandles="1" noChangeArrowheads="1" noChangeShapeType="1" noTextEdit="1"/>
              </p:cNvSpPr>
              <p:nvPr/>
            </p:nvSpPr>
            <p:spPr>
              <a:xfrm>
                <a:off x="1763049" y="2729665"/>
                <a:ext cx="8665901" cy="2357240"/>
              </a:xfrm>
              <a:prstGeom prst="rect">
                <a:avLst/>
              </a:prstGeom>
              <a:blipFill>
                <a:blip r:embed="rId2"/>
                <a:stretch>
                  <a:fillRect l="-844" t="-3368"/>
                </a:stretch>
              </a:blipFill>
            </p:spPr>
            <p:txBody>
              <a:bodyPr/>
              <a:lstStyle/>
              <a:p>
                <a:r>
                  <a:rPr lang="en-US">
                    <a:noFill/>
                  </a:rPr>
                  <a:t> </a:t>
                </a:r>
              </a:p>
            </p:txBody>
          </p:sp>
        </mc:Fallback>
      </mc:AlternateContent>
    </p:spTree>
    <p:extLst>
      <p:ext uri="{BB962C8B-B14F-4D97-AF65-F5344CB8AC3E}">
        <p14:creationId xmlns:p14="http://schemas.microsoft.com/office/powerpoint/2010/main" val="41672568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EE3F4259-B6C0-4B50-9B66-4B2C5FE8DC16}"/>
              </a:ext>
            </a:extLst>
          </p:cNvPr>
          <p:cNvSpPr>
            <a:spLocks noGrp="1"/>
          </p:cNvSpPr>
          <p:nvPr>
            <p:ph idx="1"/>
          </p:nvPr>
        </p:nvSpPr>
        <p:spPr/>
        <p:txBody>
          <a:bodyPr/>
          <a:lstStyle/>
          <a:p>
            <a:pPr marL="0" indent="0">
              <a:buNone/>
            </a:pPr>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Is deep learning used in RSs?</a:t>
            </a:r>
          </a:p>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Why deep learning?</a:t>
            </a:r>
          </a:p>
          <a:p>
            <a:endParaRPr lang="en-US" dirty="0">
              <a:latin typeface="SimSun-ExtB" panose="02010609060101010101" pitchFamily="49" charset="-122"/>
              <a:ea typeface="SimSun-ExtB" panose="02010609060101010101" pitchFamily="49" charset="-122"/>
            </a:endParaRPr>
          </a:p>
        </p:txBody>
      </p:sp>
      <p:sp>
        <p:nvSpPr>
          <p:cNvPr id="4" name="عنوان 1">
            <a:extLst>
              <a:ext uri="{FF2B5EF4-FFF2-40B4-BE49-F238E27FC236}">
                <a16:creationId xmlns:a16="http://schemas.microsoft.com/office/drawing/2014/main" id="{247EEBE4-543F-4241-8A67-1E0F6F35CD6C}"/>
              </a:ext>
            </a:extLst>
          </p:cNvPr>
          <p:cNvSpPr txBox="1">
            <a:spLocks/>
          </p:cNvSpPr>
          <p:nvPr/>
        </p:nvSpPr>
        <p:spPr>
          <a:xfrm>
            <a:off x="1141413" y="620476"/>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Deep learning</a:t>
            </a:r>
          </a:p>
        </p:txBody>
      </p:sp>
    </p:spTree>
    <p:extLst>
      <p:ext uri="{BB962C8B-B14F-4D97-AF65-F5344CB8AC3E}">
        <p14:creationId xmlns:p14="http://schemas.microsoft.com/office/powerpoint/2010/main" val="121769419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F177CC1D-495B-415A-A252-056036AFCF67}"/>
              </a:ext>
            </a:extLst>
          </p:cNvPr>
          <p:cNvSpPr>
            <a:spLocks noGrp="1"/>
          </p:cNvSpPr>
          <p:nvPr>
            <p:ph idx="1"/>
          </p:nvPr>
        </p:nvSpPr>
        <p:spPr>
          <a:xfrm>
            <a:off x="1141413" y="2249487"/>
            <a:ext cx="4244404" cy="3541714"/>
          </a:xfrm>
        </p:spPr>
        <p:txBody>
          <a:bodyPr/>
          <a:lstStyle/>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Learning item embedding</a:t>
            </a:r>
          </a:p>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Deep CF</a:t>
            </a:r>
          </a:p>
        </p:txBody>
      </p:sp>
      <p:sp>
        <p:nvSpPr>
          <p:cNvPr id="4" name="عنوان 1">
            <a:extLst>
              <a:ext uri="{FF2B5EF4-FFF2-40B4-BE49-F238E27FC236}">
                <a16:creationId xmlns:a16="http://schemas.microsoft.com/office/drawing/2014/main" id="{9DD53AAE-5B57-49F1-8F46-9B40EFD5C8F6}"/>
              </a:ext>
            </a:extLst>
          </p:cNvPr>
          <p:cNvSpPr txBox="1">
            <a:spLocks/>
          </p:cNvSpPr>
          <p:nvPr/>
        </p:nvSpPr>
        <p:spPr>
          <a:xfrm>
            <a:off x="1141413" y="620476"/>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Application of deep learning in rs</a:t>
            </a:r>
            <a:r>
              <a:rPr lang="en-US" sz="2400" dirty="0">
                <a:effectLst>
                  <a:outerShdw blurRad="38100" dist="38100" dir="2700000" algn="tl">
                    <a:srgbClr val="000000">
                      <a:alpha val="43137"/>
                    </a:srgbClr>
                  </a:outerShdw>
                </a:effectLst>
                <a:latin typeface="Cooper Black" panose="0208090404030B020404" pitchFamily="18" charset="0"/>
              </a:rPr>
              <a:t>s</a:t>
            </a:r>
            <a:endParaRPr lang="en-US" dirty="0">
              <a:effectLst>
                <a:outerShdw blurRad="38100" dist="38100" dir="2700000" algn="tl">
                  <a:srgbClr val="000000">
                    <a:alpha val="43137"/>
                  </a:srgbClr>
                </a:outerShdw>
              </a:effectLst>
              <a:latin typeface="Cooper Black" panose="0208090404030B020404" pitchFamily="18" charset="0"/>
            </a:endParaRPr>
          </a:p>
        </p:txBody>
      </p:sp>
      <p:sp>
        <p:nvSpPr>
          <p:cNvPr id="5" name="عنصر نائب للمحتوى 2">
            <a:extLst>
              <a:ext uri="{FF2B5EF4-FFF2-40B4-BE49-F238E27FC236}">
                <a16:creationId xmlns:a16="http://schemas.microsoft.com/office/drawing/2014/main" id="{2651AC67-3A31-4D3A-B8A0-ECB9AB84F83B}"/>
              </a:ext>
            </a:extLst>
          </p:cNvPr>
          <p:cNvSpPr txBox="1">
            <a:spLocks/>
          </p:cNvSpPr>
          <p:nvPr/>
        </p:nvSpPr>
        <p:spPr>
          <a:xfrm>
            <a:off x="6806185" y="2249487"/>
            <a:ext cx="4244404"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Conversational Search</a:t>
            </a:r>
          </a:p>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Feature extraction from content</a:t>
            </a:r>
          </a:p>
        </p:txBody>
      </p:sp>
    </p:spTree>
    <p:extLst>
      <p:ext uri="{BB962C8B-B14F-4D97-AF65-F5344CB8AC3E}">
        <p14:creationId xmlns:p14="http://schemas.microsoft.com/office/powerpoint/2010/main" val="168077337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a:extLst>
              <a:ext uri="{FF2B5EF4-FFF2-40B4-BE49-F238E27FC236}">
                <a16:creationId xmlns:a16="http://schemas.microsoft.com/office/drawing/2014/main" id="{81F910B2-24B5-43D2-8B02-70F2620E8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56884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صورة 14">
            <a:extLst>
              <a:ext uri="{FF2B5EF4-FFF2-40B4-BE49-F238E27FC236}">
                <a16:creationId xmlns:a16="http://schemas.microsoft.com/office/drawing/2014/main" id="{2C3E37DA-166B-46A7-B9A3-656E4960C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صورة 6">
            <a:extLst>
              <a:ext uri="{FF2B5EF4-FFF2-40B4-BE49-F238E27FC236}">
                <a16:creationId xmlns:a16="http://schemas.microsoft.com/office/drawing/2014/main" id="{F897C8DC-6609-4723-BC8F-4C08D8453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صورة 10">
            <a:extLst>
              <a:ext uri="{FF2B5EF4-FFF2-40B4-BE49-F238E27FC236}">
                <a16:creationId xmlns:a16="http://schemas.microsoft.com/office/drawing/2014/main" id="{A34285E2-E809-4E70-824D-83E807DB2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583894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DAFBB687-FDD5-40CD-92C4-E05887184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صورة 4">
            <a:extLst>
              <a:ext uri="{FF2B5EF4-FFF2-40B4-BE49-F238E27FC236}">
                <a16:creationId xmlns:a16="http://schemas.microsoft.com/office/drawing/2014/main" id="{DDE098AE-F395-4702-8FCA-697349CB8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5926563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A4D73619-9136-4C6F-9E73-BC479CAD7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صورة 4">
            <a:extLst>
              <a:ext uri="{FF2B5EF4-FFF2-40B4-BE49-F238E27FC236}">
                <a16:creationId xmlns:a16="http://schemas.microsoft.com/office/drawing/2014/main" id="{1A7DA2F8-D865-48BD-8C8B-5BDF3512B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429606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70725DC-D2BD-4A53-847D-2C017E32EBAB}"/>
              </a:ext>
            </a:extLst>
          </p:cNvPr>
          <p:cNvSpPr>
            <a:spLocks noGrp="1"/>
          </p:cNvSpPr>
          <p:nvPr>
            <p:ph type="title"/>
          </p:nvPr>
        </p:nvSpPr>
        <p:spPr>
          <a:xfrm>
            <a:off x="1141412" y="609640"/>
            <a:ext cx="9905998" cy="1478570"/>
          </a:xfr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r>
              <a:rPr lang="en-US" dirty="0">
                <a:effectLst>
                  <a:outerShdw blurRad="38100" dist="38100" dir="2700000" algn="tl">
                    <a:srgbClr val="000000">
                      <a:alpha val="43137"/>
                    </a:srgbClr>
                  </a:outerShdw>
                </a:effectLst>
                <a:latin typeface="Cooper Black" panose="0208090404030B020404" pitchFamily="18" charset="0"/>
              </a:rPr>
              <a:t>Introduction to rs</a:t>
            </a:r>
            <a:r>
              <a:rPr lang="en-US" sz="2400" dirty="0">
                <a:effectLst>
                  <a:outerShdw blurRad="38100" dist="38100" dir="2700000" algn="tl">
                    <a:srgbClr val="000000">
                      <a:alpha val="43137"/>
                    </a:srgbClr>
                  </a:outerShdw>
                </a:effectLst>
                <a:latin typeface="Cooper Black" panose="0208090404030B020404" pitchFamily="18" charset="0"/>
              </a:rPr>
              <a:t>s</a:t>
            </a:r>
            <a:endParaRPr lang="en-US" dirty="0">
              <a:effectLst>
                <a:outerShdw blurRad="38100" dist="38100" dir="2700000" algn="tl">
                  <a:srgbClr val="000000">
                    <a:alpha val="43137"/>
                  </a:srgbClr>
                </a:outerShdw>
              </a:effectLst>
              <a:latin typeface="Cooper Black" panose="0208090404030B020404" pitchFamily="18" charset="0"/>
            </a:endParaRPr>
          </a:p>
        </p:txBody>
      </p:sp>
      <p:sp>
        <p:nvSpPr>
          <p:cNvPr id="3" name="عنصر نائب للمحتوى 2">
            <a:extLst>
              <a:ext uri="{FF2B5EF4-FFF2-40B4-BE49-F238E27FC236}">
                <a16:creationId xmlns:a16="http://schemas.microsoft.com/office/drawing/2014/main" id="{FC697AD3-070B-450D-99C0-02E022131B83}"/>
              </a:ext>
            </a:extLst>
          </p:cNvPr>
          <p:cNvSpPr>
            <a:spLocks noGrp="1"/>
          </p:cNvSpPr>
          <p:nvPr>
            <p:ph idx="1"/>
          </p:nvPr>
        </p:nvSpPr>
        <p:spPr/>
        <p:txBody>
          <a:bodyPr/>
          <a:lstStyle/>
          <a:p>
            <a:endParaRPr lang="ar-SA"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What are Recommender Systems?</a:t>
            </a:r>
          </a:p>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Why do we need Recommender Systems?</a:t>
            </a:r>
          </a:p>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How do Recommender Systems work?</a:t>
            </a:r>
          </a:p>
        </p:txBody>
      </p:sp>
    </p:spTree>
    <p:extLst>
      <p:ext uri="{BB962C8B-B14F-4D97-AF65-F5344CB8AC3E}">
        <p14:creationId xmlns:p14="http://schemas.microsoft.com/office/powerpoint/2010/main" val="249896542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a:extLst>
              <a:ext uri="{FF2B5EF4-FFF2-40B4-BE49-F238E27FC236}">
                <a16:creationId xmlns:a16="http://schemas.microsoft.com/office/drawing/2014/main" id="{22ACC718-34E5-4712-A2D5-3D68AE5B3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صورة 6">
            <a:extLst>
              <a:ext uri="{FF2B5EF4-FFF2-40B4-BE49-F238E27FC236}">
                <a16:creationId xmlns:a16="http://schemas.microsoft.com/office/drawing/2014/main" id="{C1D1C114-BC1C-4FC2-A3B4-9BF6F2A96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صورة 4">
            <a:extLst>
              <a:ext uri="{FF2B5EF4-FFF2-40B4-BE49-F238E27FC236}">
                <a16:creationId xmlns:a16="http://schemas.microsoft.com/office/drawing/2014/main" id="{EC088416-6994-421D-8979-D35AE7C6D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877986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2738A1C2-22CC-4AFF-9E1F-D592B1ABB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5577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1">
            <a:extLst>
              <a:ext uri="{FF2B5EF4-FFF2-40B4-BE49-F238E27FC236}">
                <a16:creationId xmlns:a16="http://schemas.microsoft.com/office/drawing/2014/main" id="{52F2843E-D5BB-4881-A0EA-B5D9AA65353F}"/>
              </a:ext>
            </a:extLst>
          </p:cNvPr>
          <p:cNvSpPr txBox="1">
            <a:spLocks/>
          </p:cNvSpPr>
          <p:nvPr/>
        </p:nvSpPr>
        <p:spPr>
          <a:xfrm>
            <a:off x="1143001" y="2698593"/>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Matrix factorization</a:t>
            </a:r>
          </a:p>
        </p:txBody>
      </p:sp>
    </p:spTree>
    <p:extLst>
      <p:ext uri="{BB962C8B-B14F-4D97-AF65-F5344CB8AC3E}">
        <p14:creationId xmlns:p14="http://schemas.microsoft.com/office/powerpoint/2010/main" val="8743648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صورة 7">
            <a:extLst>
              <a:ext uri="{FF2B5EF4-FFF2-40B4-BE49-F238E27FC236}">
                <a16:creationId xmlns:a16="http://schemas.microsoft.com/office/drawing/2014/main" id="{CF17B532-DB86-4A95-A9C4-8436C183C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صورة 5">
            <a:extLst>
              <a:ext uri="{FF2B5EF4-FFF2-40B4-BE49-F238E27FC236}">
                <a16:creationId xmlns:a16="http://schemas.microsoft.com/office/drawing/2014/main" id="{2C17B9C1-721D-4958-89EB-A12E2DA04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صورة 3">
            <a:extLst>
              <a:ext uri="{FF2B5EF4-FFF2-40B4-BE49-F238E27FC236}">
                <a16:creationId xmlns:a16="http://schemas.microsoft.com/office/drawing/2014/main" id="{5F3EF3C0-A0CA-4C55-AEDF-5DF1130F1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صورة 2">
            <a:extLst>
              <a:ext uri="{FF2B5EF4-FFF2-40B4-BE49-F238E27FC236}">
                <a16:creationId xmlns:a16="http://schemas.microsoft.com/office/drawing/2014/main" id="{96E0F6D0-9F68-4C0E-B391-703AA4154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499917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nodeType="clickEffect">
                                  <p:stCondLst>
                                    <p:cond delay="0"/>
                                  </p:stCondLst>
                                  <p:childTnLst>
                                    <p:animEffect transition="out" filter="barn(inVertic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صورة 12">
            <a:extLst>
              <a:ext uri="{FF2B5EF4-FFF2-40B4-BE49-F238E27FC236}">
                <a16:creationId xmlns:a16="http://schemas.microsoft.com/office/drawing/2014/main" id="{8399293A-6BD4-4352-A8A2-7C474D0EB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صورة 10">
            <a:extLst>
              <a:ext uri="{FF2B5EF4-FFF2-40B4-BE49-F238E27FC236}">
                <a16:creationId xmlns:a16="http://schemas.microsoft.com/office/drawing/2014/main" id="{9FA4B38E-601C-42FF-A35D-2CAE15D7B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صورة 8">
            <a:extLst>
              <a:ext uri="{FF2B5EF4-FFF2-40B4-BE49-F238E27FC236}">
                <a16:creationId xmlns:a16="http://schemas.microsoft.com/office/drawing/2014/main" id="{A9033571-A33A-4234-AF25-3831F5CD1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صورة 6">
            <a:extLst>
              <a:ext uri="{FF2B5EF4-FFF2-40B4-BE49-F238E27FC236}">
                <a16:creationId xmlns:a16="http://schemas.microsoft.com/office/drawing/2014/main" id="{F5834D27-8F60-45FD-A579-092A174F02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733910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AE5098B5-8BA1-4461-AF9F-8C376D968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04434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2AD7D73A-1613-42EA-98EF-3431947C5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27349938"/>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ABF3CC6A-0ECF-496E-8881-258DDF969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صورة 4">
            <a:extLst>
              <a:ext uri="{FF2B5EF4-FFF2-40B4-BE49-F238E27FC236}">
                <a16:creationId xmlns:a16="http://schemas.microsoft.com/office/drawing/2014/main" id="{528A7C18-6C67-46D2-8C70-482F42055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صورة 2">
            <a:extLst>
              <a:ext uri="{FF2B5EF4-FFF2-40B4-BE49-F238E27FC236}">
                <a16:creationId xmlns:a16="http://schemas.microsoft.com/office/drawing/2014/main" id="{627B3B23-937F-4052-9A30-8176D602A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294266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1">
            <a:extLst>
              <a:ext uri="{FF2B5EF4-FFF2-40B4-BE49-F238E27FC236}">
                <a16:creationId xmlns:a16="http://schemas.microsoft.com/office/drawing/2014/main" id="{78B5B6F3-25D6-43E3-AC67-56B7F1863C4B}"/>
              </a:ext>
            </a:extLst>
          </p:cNvPr>
          <p:cNvSpPr txBox="1">
            <a:spLocks/>
          </p:cNvSpPr>
          <p:nvPr/>
        </p:nvSpPr>
        <p:spPr>
          <a:xfrm>
            <a:off x="1143001" y="2689715"/>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Problem statement</a:t>
            </a:r>
          </a:p>
        </p:txBody>
      </p:sp>
    </p:spTree>
    <p:extLst>
      <p:ext uri="{BB962C8B-B14F-4D97-AF65-F5344CB8AC3E}">
        <p14:creationId xmlns:p14="http://schemas.microsoft.com/office/powerpoint/2010/main" val="19248241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a:extLst>
              <a:ext uri="{FF2B5EF4-FFF2-40B4-BE49-F238E27FC236}">
                <a16:creationId xmlns:a16="http://schemas.microsoft.com/office/drawing/2014/main" id="{BC7DD4B3-F7FD-4DF2-AC83-1DC79404F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238125"/>
            <a:ext cx="10287000" cy="6381750"/>
          </a:xfrm>
          <a:prstGeom prst="rect">
            <a:avLst/>
          </a:prstGeom>
        </p:spPr>
      </p:pic>
    </p:spTree>
    <p:extLst>
      <p:ext uri="{BB962C8B-B14F-4D97-AF65-F5344CB8AC3E}">
        <p14:creationId xmlns:p14="http://schemas.microsoft.com/office/powerpoint/2010/main" val="11863441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1">
            <a:extLst>
              <a:ext uri="{FF2B5EF4-FFF2-40B4-BE49-F238E27FC236}">
                <a16:creationId xmlns:a16="http://schemas.microsoft.com/office/drawing/2014/main" id="{22699C3D-223C-4F00-B2D5-B4C67E18BEF4}"/>
              </a:ext>
            </a:extLst>
          </p:cNvPr>
          <p:cNvSpPr txBox="1">
            <a:spLocks/>
          </p:cNvSpPr>
          <p:nvPr/>
        </p:nvSpPr>
        <p:spPr>
          <a:xfrm>
            <a:off x="1141412" y="60964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What are recommender systems?</a:t>
            </a:r>
          </a:p>
        </p:txBody>
      </p:sp>
      <p:sp>
        <p:nvSpPr>
          <p:cNvPr id="6" name="عنصر نائب للمحتوى 2">
            <a:extLst>
              <a:ext uri="{FF2B5EF4-FFF2-40B4-BE49-F238E27FC236}">
                <a16:creationId xmlns:a16="http://schemas.microsoft.com/office/drawing/2014/main" id="{B7D6EAFA-3BC8-43F6-895C-612CE5FB7168}"/>
              </a:ext>
            </a:extLst>
          </p:cNvPr>
          <p:cNvSpPr txBox="1">
            <a:spLocks/>
          </p:cNvSpPr>
          <p:nvPr/>
        </p:nvSpPr>
        <p:spPr>
          <a:xfrm>
            <a:off x="1141412" y="2249487"/>
            <a:ext cx="9905999" cy="3541714"/>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ar-SA"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People you may know</a:t>
            </a:r>
          </a:p>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YouTube recommended videos</a:t>
            </a:r>
          </a:p>
          <a:p>
            <a:pPr marL="0" indent="0">
              <a:buNone/>
            </a:pPr>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Google ads or recommended products</a:t>
            </a:r>
          </a:p>
        </p:txBody>
      </p:sp>
    </p:spTree>
    <p:extLst>
      <p:ext uri="{BB962C8B-B14F-4D97-AF65-F5344CB8AC3E}">
        <p14:creationId xmlns:p14="http://schemas.microsoft.com/office/powerpoint/2010/main" val="160964894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صورة 13">
            <a:extLst>
              <a:ext uri="{FF2B5EF4-FFF2-40B4-BE49-F238E27FC236}">
                <a16:creationId xmlns:a16="http://schemas.microsoft.com/office/drawing/2014/main" id="{467BE5CA-4695-4170-B4C4-598EA2C15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588" y="2006748"/>
            <a:ext cx="9110824" cy="3183890"/>
          </a:xfrm>
          <a:prstGeom prst="rect">
            <a:avLst/>
          </a:prstGeom>
        </p:spPr>
      </p:pic>
      <p:pic>
        <p:nvPicPr>
          <p:cNvPr id="13" name="صورة 12">
            <a:extLst>
              <a:ext uri="{FF2B5EF4-FFF2-40B4-BE49-F238E27FC236}">
                <a16:creationId xmlns:a16="http://schemas.microsoft.com/office/drawing/2014/main" id="{5F870F6A-B0F9-43A8-ADD0-9ECDA20502DA}"/>
              </a:ext>
            </a:extLst>
          </p:cNvPr>
          <p:cNvPicPr>
            <a:picLocks noChangeAspect="1"/>
          </p:cNvPicPr>
          <p:nvPr/>
        </p:nvPicPr>
        <p:blipFill rotWithShape="1">
          <a:blip r:embed="rId3">
            <a:extLst>
              <a:ext uri="{28A0092B-C50C-407E-A947-70E740481C1C}">
                <a14:useLocalDpi xmlns:a14="http://schemas.microsoft.com/office/drawing/2010/main" val="0"/>
              </a:ext>
            </a:extLst>
          </a:blip>
          <a:srcRect b="44666"/>
          <a:stretch/>
        </p:blipFill>
        <p:spPr>
          <a:xfrm>
            <a:off x="1540588" y="1207453"/>
            <a:ext cx="9110824" cy="1073615"/>
          </a:xfrm>
          <a:prstGeom prst="rect">
            <a:avLst/>
          </a:prstGeom>
        </p:spPr>
      </p:pic>
    </p:spTree>
    <p:extLst>
      <p:ext uri="{BB962C8B-B14F-4D97-AF65-F5344CB8AC3E}">
        <p14:creationId xmlns:p14="http://schemas.microsoft.com/office/powerpoint/2010/main" val="279705589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2419CF94-ECA5-4E1B-828B-F43D8393C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617" y="994886"/>
            <a:ext cx="8338765" cy="4868228"/>
          </a:xfrm>
          <a:prstGeom prst="rect">
            <a:avLst/>
          </a:prstGeom>
        </p:spPr>
      </p:pic>
    </p:spTree>
    <p:extLst>
      <p:ext uri="{BB962C8B-B14F-4D97-AF65-F5344CB8AC3E}">
        <p14:creationId xmlns:p14="http://schemas.microsoft.com/office/powerpoint/2010/main" val="331534426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286B1E4-806F-428B-8193-16252EFDA8F6}"/>
              </a:ext>
            </a:extLst>
          </p:cNvPr>
          <p:cNvSpPr txBox="1">
            <a:spLocks/>
          </p:cNvSpPr>
          <p:nvPr/>
        </p:nvSpPr>
        <p:spPr>
          <a:xfrm>
            <a:off x="1143001" y="2698593"/>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How to define such                                    a function (f) ?</a:t>
            </a:r>
          </a:p>
        </p:txBody>
      </p:sp>
    </p:spTree>
    <p:extLst>
      <p:ext uri="{BB962C8B-B14F-4D97-AF65-F5344CB8AC3E}">
        <p14:creationId xmlns:p14="http://schemas.microsoft.com/office/powerpoint/2010/main" val="3637489535"/>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AC2C99BC-B43A-46E2-B037-F8F8755706F2}"/>
              </a:ext>
            </a:extLst>
          </p:cNvPr>
          <p:cNvPicPr>
            <a:picLocks noChangeAspect="1"/>
          </p:cNvPicPr>
          <p:nvPr/>
        </p:nvPicPr>
        <p:blipFill rotWithShape="1">
          <a:blip r:embed="rId2">
            <a:extLst>
              <a:ext uri="{28A0092B-C50C-407E-A947-70E740481C1C}">
                <a14:useLocalDpi xmlns:a14="http://schemas.microsoft.com/office/drawing/2010/main" val="0"/>
              </a:ext>
            </a:extLst>
          </a:blip>
          <a:srcRect t="3392" b="4488"/>
          <a:stretch/>
        </p:blipFill>
        <p:spPr>
          <a:xfrm>
            <a:off x="1829069" y="2334260"/>
            <a:ext cx="8533862" cy="2189480"/>
          </a:xfrm>
          <a:prstGeom prst="rect">
            <a:avLst/>
          </a:prstGeom>
        </p:spPr>
      </p:pic>
    </p:spTree>
    <p:extLst>
      <p:ext uri="{BB962C8B-B14F-4D97-AF65-F5344CB8AC3E}">
        <p14:creationId xmlns:p14="http://schemas.microsoft.com/office/powerpoint/2010/main" val="112454718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8A4C06A8-45BF-4A65-8818-635E8489F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مربع نص 7">
            <a:extLst>
              <a:ext uri="{FF2B5EF4-FFF2-40B4-BE49-F238E27FC236}">
                <a16:creationId xmlns:a16="http://schemas.microsoft.com/office/drawing/2014/main" id="{55409820-13F8-4080-9838-29D4165EC95B}"/>
              </a:ext>
            </a:extLst>
          </p:cNvPr>
          <p:cNvSpPr txBox="1"/>
          <p:nvPr/>
        </p:nvSpPr>
        <p:spPr>
          <a:xfrm>
            <a:off x="9316720" y="3408680"/>
            <a:ext cx="1503680" cy="461665"/>
          </a:xfrm>
          <a:prstGeom prst="rect">
            <a:avLst/>
          </a:prstGeom>
          <a:noFill/>
        </p:spPr>
        <p:txBody>
          <a:bodyPr wrap="square" rtlCol="0">
            <a:spAutoFit/>
          </a:bodyPr>
          <a:lstStyle/>
          <a:p>
            <a:r>
              <a:rPr lang="en-US" sz="2400" dirty="0">
                <a:solidFill>
                  <a:srgbClr val="FF0000"/>
                </a:solidFill>
              </a:rPr>
              <a:t> Action</a:t>
            </a:r>
          </a:p>
        </p:txBody>
      </p:sp>
      <p:sp>
        <p:nvSpPr>
          <p:cNvPr id="9" name="مربع نص 8">
            <a:extLst>
              <a:ext uri="{FF2B5EF4-FFF2-40B4-BE49-F238E27FC236}">
                <a16:creationId xmlns:a16="http://schemas.microsoft.com/office/drawing/2014/main" id="{5E68CE7A-FFF9-428E-AC16-B012B3916F40}"/>
              </a:ext>
            </a:extLst>
          </p:cNvPr>
          <p:cNvSpPr txBox="1"/>
          <p:nvPr/>
        </p:nvSpPr>
        <p:spPr>
          <a:xfrm>
            <a:off x="619760" y="3408679"/>
            <a:ext cx="2123440" cy="461665"/>
          </a:xfrm>
          <a:prstGeom prst="rect">
            <a:avLst/>
          </a:prstGeom>
          <a:noFill/>
        </p:spPr>
        <p:txBody>
          <a:bodyPr wrap="square" rtlCol="0">
            <a:spAutoFit/>
          </a:bodyPr>
          <a:lstStyle/>
          <a:p>
            <a:r>
              <a:rPr lang="en-US" sz="2400" dirty="0">
                <a:solidFill>
                  <a:srgbClr val="FF0000"/>
                </a:solidFill>
              </a:rPr>
              <a:t> LESS Action</a:t>
            </a:r>
          </a:p>
        </p:txBody>
      </p:sp>
    </p:spTree>
    <p:extLst>
      <p:ext uri="{BB962C8B-B14F-4D97-AF65-F5344CB8AC3E}">
        <p14:creationId xmlns:p14="http://schemas.microsoft.com/office/powerpoint/2010/main" val="28581302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45E3B293-4D13-40F8-959A-47EEC6011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8522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D61EEA3D-7E08-40C1-A2AC-D6728B4FE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492" y="0"/>
            <a:ext cx="6071016" cy="6858000"/>
          </a:xfrm>
          <a:prstGeom prst="rect">
            <a:avLst/>
          </a:prstGeom>
        </p:spPr>
      </p:pic>
    </p:spTree>
    <p:extLst>
      <p:ext uri="{BB962C8B-B14F-4D97-AF65-F5344CB8AC3E}">
        <p14:creationId xmlns:p14="http://schemas.microsoft.com/office/powerpoint/2010/main" val="247103967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D4AC2482-3063-4D65-AD0E-90B034017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657" y="435953"/>
            <a:ext cx="8966686" cy="5986093"/>
          </a:xfrm>
          <a:prstGeom prst="rect">
            <a:avLst/>
          </a:prstGeom>
        </p:spPr>
      </p:pic>
    </p:spTree>
    <p:extLst>
      <p:ext uri="{BB962C8B-B14F-4D97-AF65-F5344CB8AC3E}">
        <p14:creationId xmlns:p14="http://schemas.microsoft.com/office/powerpoint/2010/main" val="34362864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5DD01CE9-D30C-41E4-8BA1-6BAF47FFA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962" y="268187"/>
            <a:ext cx="8282076" cy="6321625"/>
          </a:xfrm>
          <a:prstGeom prst="rect">
            <a:avLst/>
          </a:prstGeom>
        </p:spPr>
      </p:pic>
    </p:spTree>
    <p:extLst>
      <p:ext uri="{BB962C8B-B14F-4D97-AF65-F5344CB8AC3E}">
        <p14:creationId xmlns:p14="http://schemas.microsoft.com/office/powerpoint/2010/main" val="143919667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6D9563F3-A24E-4C28-A946-BCAB33C90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809625"/>
            <a:ext cx="10287000" cy="5238750"/>
          </a:xfrm>
          <a:prstGeom prst="rect">
            <a:avLst/>
          </a:prstGeom>
        </p:spPr>
      </p:pic>
    </p:spTree>
    <p:extLst>
      <p:ext uri="{BB962C8B-B14F-4D97-AF65-F5344CB8AC3E}">
        <p14:creationId xmlns:p14="http://schemas.microsoft.com/office/powerpoint/2010/main" val="54454759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4FBFD3D-EFC3-4B05-8733-EEC6401A8E85}"/>
              </a:ext>
            </a:extLst>
          </p:cNvPr>
          <p:cNvSpPr txBox="1">
            <a:spLocks/>
          </p:cNvSpPr>
          <p:nvPr/>
        </p:nvSpPr>
        <p:spPr>
          <a:xfrm>
            <a:off x="1141412" y="60964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Why do we need rs</a:t>
            </a:r>
            <a:r>
              <a:rPr lang="en-US" sz="2400" dirty="0">
                <a:effectLst>
                  <a:outerShdw blurRad="38100" dist="38100" dir="2700000" algn="tl">
                    <a:srgbClr val="000000">
                      <a:alpha val="43137"/>
                    </a:srgbClr>
                  </a:outerShdw>
                </a:effectLst>
                <a:latin typeface="Cooper Black" panose="0208090404030B020404" pitchFamily="18" charset="0"/>
              </a:rPr>
              <a:t>s</a:t>
            </a:r>
            <a:r>
              <a:rPr lang="en-US" dirty="0">
                <a:effectLst>
                  <a:outerShdw blurRad="38100" dist="38100" dir="2700000" algn="tl">
                    <a:srgbClr val="000000">
                      <a:alpha val="43137"/>
                    </a:srgbClr>
                  </a:outerShdw>
                </a:effectLst>
                <a:latin typeface="Cooper Black" panose="0208090404030B020404" pitchFamily="18" charset="0"/>
              </a:rPr>
              <a:t>?</a:t>
            </a:r>
          </a:p>
        </p:txBody>
      </p:sp>
      <p:sp>
        <p:nvSpPr>
          <p:cNvPr id="3" name="عنصر نائب للمحتوى 2">
            <a:extLst>
              <a:ext uri="{FF2B5EF4-FFF2-40B4-BE49-F238E27FC236}">
                <a16:creationId xmlns:a16="http://schemas.microsoft.com/office/drawing/2014/main" id="{EBC066CA-E77D-4998-ABE6-DD1FFAEFD11E}"/>
              </a:ext>
            </a:extLst>
          </p:cNvPr>
          <p:cNvSpPr txBox="1">
            <a:spLocks/>
          </p:cNvSpPr>
          <p:nvPr/>
        </p:nvSpPr>
        <p:spPr>
          <a:xfrm>
            <a:off x="1141412" y="2249487"/>
            <a:ext cx="9905999" cy="3541714"/>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ar-SA"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Very large Data problem</a:t>
            </a:r>
          </a:p>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Faster search time</a:t>
            </a:r>
          </a:p>
          <a:p>
            <a:pPr marL="0" indent="0">
              <a:buNone/>
            </a:pPr>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Excellent user experience</a:t>
            </a:r>
          </a:p>
        </p:txBody>
      </p:sp>
    </p:spTree>
    <p:extLst>
      <p:ext uri="{BB962C8B-B14F-4D97-AF65-F5344CB8AC3E}">
        <p14:creationId xmlns:p14="http://schemas.microsoft.com/office/powerpoint/2010/main" val="344048559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C065FC3-C417-4745-BD2A-E79CF659010D}"/>
              </a:ext>
            </a:extLst>
          </p:cNvPr>
          <p:cNvSpPr txBox="1">
            <a:spLocks/>
          </p:cNvSpPr>
          <p:nvPr/>
        </p:nvSpPr>
        <p:spPr>
          <a:xfrm>
            <a:off x="1141412" y="60964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Loss function</a:t>
            </a:r>
          </a:p>
        </p:txBody>
      </p:sp>
      <p:sp>
        <p:nvSpPr>
          <p:cNvPr id="3" name="عنصر نائب للمحتوى 2">
            <a:extLst>
              <a:ext uri="{FF2B5EF4-FFF2-40B4-BE49-F238E27FC236}">
                <a16:creationId xmlns:a16="http://schemas.microsoft.com/office/drawing/2014/main" id="{9A9DD615-0F07-4E67-BCD1-B6DFCBB88BEC}"/>
              </a:ext>
            </a:extLst>
          </p:cNvPr>
          <p:cNvSpPr txBox="1">
            <a:spLocks/>
          </p:cNvSpPr>
          <p:nvPr/>
        </p:nvSpPr>
        <p:spPr>
          <a:xfrm>
            <a:off x="1141412" y="2249487"/>
            <a:ext cx="9905999" cy="3541714"/>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latin typeface="SimSun-ExtB" panose="02010609060101010101" pitchFamily="49" charset="-122"/>
              <a:ea typeface="SimSun-ExtB" panose="02010609060101010101" pitchFamily="49" charset="-122"/>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Another key component for recommendation models is to define a proper objective function for model optimization according to the observed data and unobserved feedback.</a:t>
            </a: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For recommender Systems two types of objective functions:</a:t>
            </a:r>
          </a:p>
          <a:p>
            <a:pPr marL="0" marR="0" lvl="0" indent="0" algn="ctr">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In this paper (model) we will use point-wise objective</a:t>
            </a:r>
          </a:p>
          <a:p>
            <a:pPr marL="0" indent="0">
              <a:buNone/>
            </a:pPr>
            <a:endParaRPr lang="en-US" dirty="0">
              <a:latin typeface="SimSun-ExtB" panose="02010609060101010101" pitchFamily="49" charset="-122"/>
              <a:ea typeface="SimSun-ExtB" panose="02010609060101010101" pitchFamily="49" charset="-122"/>
            </a:endParaRPr>
          </a:p>
        </p:txBody>
      </p:sp>
      <p:sp>
        <p:nvSpPr>
          <p:cNvPr id="5" name="مربع نص 4">
            <a:extLst>
              <a:ext uri="{FF2B5EF4-FFF2-40B4-BE49-F238E27FC236}">
                <a16:creationId xmlns:a16="http://schemas.microsoft.com/office/drawing/2014/main" id="{A6700DAC-A77E-4EDC-8E99-325E7A1E8DB3}"/>
              </a:ext>
            </a:extLst>
          </p:cNvPr>
          <p:cNvSpPr txBox="1"/>
          <p:nvPr/>
        </p:nvSpPr>
        <p:spPr>
          <a:xfrm>
            <a:off x="4769110" y="3488019"/>
            <a:ext cx="2650602" cy="1064650"/>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Point-Wise objective</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Pair-Wise objective</a:t>
            </a:r>
          </a:p>
          <a:p>
            <a:endParaRPr lang="en-US" dirty="0"/>
          </a:p>
        </p:txBody>
      </p:sp>
    </p:spTree>
    <p:extLst>
      <p:ext uri="{BB962C8B-B14F-4D97-AF65-F5344CB8AC3E}">
        <p14:creationId xmlns:p14="http://schemas.microsoft.com/office/powerpoint/2010/main" val="6065738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عنصر نائب للمحتوى 2">
                <a:extLst>
                  <a:ext uri="{FF2B5EF4-FFF2-40B4-BE49-F238E27FC236}">
                    <a16:creationId xmlns:a16="http://schemas.microsoft.com/office/drawing/2014/main" id="{F77D5495-41EE-46D3-9A0E-06CDE7691100}"/>
                  </a:ext>
                </a:extLst>
              </p:cNvPr>
              <p:cNvSpPr txBox="1">
                <a:spLocks/>
              </p:cNvSpPr>
              <p:nvPr/>
            </p:nvSpPr>
            <p:spPr>
              <a:xfrm>
                <a:off x="1143000" y="1156066"/>
                <a:ext cx="9905999" cy="4545868"/>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The most important part of the objective function is the loss function which has four types:</a:t>
                </a:r>
              </a:p>
              <a:p>
                <a:pPr marL="0" marR="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Categorical Cross Entropy.</a:t>
                </a: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Binary Cross Entropy</a:t>
                </a: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Mean Absolute Error</a:t>
                </a:r>
              </a:p>
              <a:p>
                <a:pPr marL="342900" marR="0" lvl="0" indent="-342900">
                  <a:lnSpc>
                    <a:spcPct val="107000"/>
                  </a:lnSpc>
                  <a:spcBef>
                    <a:spcPts val="0"/>
                  </a:spcBef>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Arial" panose="020B0604020202020204" pitchFamily="34" charset="0"/>
                  </a:rPr>
                  <a:t>Mean Squared Error</a:t>
                </a:r>
              </a:p>
              <a:p>
                <a:pPr marL="0" marR="0" lvl="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We will use Binary Cross Entropy because we are dealing with multilabel problem. And its formula is:</a:t>
                </a:r>
              </a:p>
              <a:p>
                <a:pPr marL="0" marR="0" indent="0">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Calibri" panose="020F0502020204030204" pitchFamily="34" charset="0"/>
                          <a:cs typeface="Arial" panose="020B0604020202020204" pitchFamily="34" charset="0"/>
                        </a:rPr>
                        <m:t>𝐿</m:t>
                      </m:r>
                      <m:r>
                        <a:rPr lang="en-US" sz="2000" i="1">
                          <a:effectLst/>
                          <a:latin typeface="Cambria Math" panose="02040503050406030204" pitchFamily="18" charset="0"/>
                          <a:ea typeface="Calibri" panose="020F0502020204030204" pitchFamily="34" charset="0"/>
                          <a:cs typeface="Arial" panose="020B0604020202020204" pitchFamily="34" charset="0"/>
                        </a:rPr>
                        <m:t>= − </m:t>
                      </m:r>
                      <m:nary>
                        <m:naryPr>
                          <m:chr m:val="∑"/>
                          <m:limLoc m:val="undOvr"/>
                          <m:supHide m:val="on"/>
                          <m:ctrlPr>
                            <a:rPr lang="en-US" sz="2000" i="1">
                              <a:effectLst/>
                              <a:latin typeface="Cambria Math" panose="02040503050406030204" pitchFamily="18" charset="0"/>
                              <a:ea typeface="Calibri" panose="020F0502020204030204" pitchFamily="34" charset="0"/>
                              <a:cs typeface="Arial" panose="020B0604020202020204" pitchFamily="34" charset="0"/>
                            </a:rPr>
                          </m:ctrlPr>
                        </m:naryPr>
                        <m:sub>
                          <m:d>
                            <m:dPr>
                              <m:ctrlPr>
                                <a:rPr lang="en-US" sz="2000" i="1">
                                  <a:effectLst/>
                                  <a:latin typeface="Cambria Math" panose="02040503050406030204" pitchFamily="18" charset="0"/>
                                  <a:ea typeface="Calibri" panose="020F0502020204030204" pitchFamily="34" charset="0"/>
                                  <a:cs typeface="Arial" panose="020B0604020202020204" pitchFamily="34"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e>
                          </m:d>
                          <m:r>
                            <a:rPr lang="en-US" sz="20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2000" i="1">
                                  <a:effectLst/>
                                  <a:latin typeface="Cambria Math" panose="02040503050406030204" pitchFamily="18" charset="0"/>
                                  <a:ea typeface="Calibri" panose="020F0502020204030204" pitchFamily="34" charset="0"/>
                                  <a:cs typeface="Arial" panose="020B0604020202020204" pitchFamily="34" charset="0"/>
                                </a:rPr>
                              </m:ctrlPr>
                            </m:sSup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p>
                              <m:r>
                                <a:rPr lang="en-US" sz="2000" i="1">
                                  <a:effectLst/>
                                  <a:latin typeface="Cambria Math" panose="02040503050406030204" pitchFamily="18" charset="0"/>
                                  <a:ea typeface="Calibri" panose="020F0502020204030204" pitchFamily="34" charset="0"/>
                                  <a:cs typeface="Arial" panose="020B0604020202020204" pitchFamily="34" charset="0"/>
                                </a:rPr>
                                <m:t>+</m:t>
                              </m:r>
                            </m:sup>
                          </m:sSup>
                          <m:r>
                            <a:rPr lang="en-US" sz="20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2000" i="1">
                                  <a:effectLst/>
                                  <a:latin typeface="Cambria Math" panose="02040503050406030204" pitchFamily="18" charset="0"/>
                                  <a:ea typeface="Calibri" panose="020F0502020204030204" pitchFamily="34" charset="0"/>
                                  <a:cs typeface="Arial" panose="020B0604020202020204" pitchFamily="34" charset="0"/>
                                </a:rPr>
                              </m:ctrlPr>
                            </m:sSup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p>
                              <m:r>
                                <a:rPr lang="en-US" sz="2000" i="1">
                                  <a:effectLst/>
                                  <a:latin typeface="Cambria Math" panose="02040503050406030204" pitchFamily="18" charset="0"/>
                                  <a:ea typeface="Calibri" panose="020F0502020204030204" pitchFamily="34" charset="0"/>
                                  <a:cs typeface="Arial" panose="020B0604020202020204" pitchFamily="34" charset="0"/>
                                </a:rPr>
                                <m:t>−</m:t>
                              </m:r>
                            </m:sup>
                          </m:sSup>
                        </m:sub>
                        <m:sup/>
                        <m:e>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𝐿𝑜𝑔</m:t>
                          </m:r>
                          <m:d>
                            <m:dPr>
                              <m:ctrlPr>
                                <a:rPr lang="en-US" sz="2000" i="1">
                                  <a:effectLst/>
                                  <a:latin typeface="Cambria Math" panose="02040503050406030204" pitchFamily="18" charset="0"/>
                                  <a:ea typeface="Calibri" panose="020F0502020204030204" pitchFamily="34" charset="0"/>
                                  <a:cs typeface="Arial" panose="020B0604020202020204" pitchFamily="34" charset="0"/>
                                </a:rPr>
                              </m:ctrlPr>
                            </m:dPr>
                            <m:e>
                              <m:acc>
                                <m:accPr>
                                  <m:chr m:val="̂"/>
                                  <m:ctrlPr>
                                    <a:rPr lang="en-US" sz="2000" i="1">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 </m:t>
                                  </m:r>
                                </m:e>
                              </m:acc>
                            </m:e>
                          </m:d>
                          <m:r>
                            <a:rPr lang="en-US" sz="2000" i="1">
                              <a:effectLst/>
                              <a:latin typeface="Cambria Math" panose="02040503050406030204" pitchFamily="18" charset="0"/>
                              <a:ea typeface="Calibri" panose="020F0502020204030204" pitchFamily="34" charset="0"/>
                              <a:cs typeface="Arial" panose="020B0604020202020204" pitchFamily="34" charset="0"/>
                            </a:rPr>
                            <m:t>+ </m:t>
                          </m:r>
                        </m:e>
                      </m:nary>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1</m:t>
                      </m:r>
                      <m:r>
                        <a:rPr lang="en-US" sz="20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𝐿𝑜𝑔</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1</m:t>
                      </m:r>
                      <m:r>
                        <a:rPr lang="en-US" sz="20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2000" i="1">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 </m:t>
                          </m:r>
                        </m:e>
                      </m:acc>
                      <m:r>
                        <a:rPr lang="en-US" sz="20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2800" dirty="0">
                  <a:latin typeface="SimSun-ExtB" panose="02010609060101010101" pitchFamily="49" charset="-122"/>
                  <a:ea typeface="SimSun-ExtB" panose="02010609060101010101" pitchFamily="49" charset="-122"/>
                </a:endParaRPr>
              </a:p>
            </p:txBody>
          </p:sp>
        </mc:Choice>
        <mc:Fallback xmlns="">
          <p:sp>
            <p:nvSpPr>
              <p:cNvPr id="2" name="عنصر نائب للمحتوى 2">
                <a:extLst>
                  <a:ext uri="{FF2B5EF4-FFF2-40B4-BE49-F238E27FC236}">
                    <a16:creationId xmlns:a16="http://schemas.microsoft.com/office/drawing/2014/main" id="{F77D5495-41EE-46D3-9A0E-06CDE7691100}"/>
                  </a:ext>
                </a:extLst>
              </p:cNvPr>
              <p:cNvSpPr txBox="1">
                <a:spLocks noRot="1" noChangeAspect="1" noMove="1" noResize="1" noEditPoints="1" noAdjustHandles="1" noChangeArrowheads="1" noChangeShapeType="1" noTextEdit="1"/>
              </p:cNvSpPr>
              <p:nvPr/>
            </p:nvSpPr>
            <p:spPr>
              <a:xfrm>
                <a:off x="1143000" y="1156066"/>
                <a:ext cx="9905999" cy="4545868"/>
              </a:xfrm>
              <a:prstGeom prst="rect">
                <a:avLst/>
              </a:prstGeom>
              <a:blipFill>
                <a:blip r:embed="rId2"/>
                <a:stretch>
                  <a:fillRect l="-1047" t="-671"/>
                </a:stretch>
              </a:blipFill>
            </p:spPr>
            <p:txBody>
              <a:bodyPr/>
              <a:lstStyle/>
              <a:p>
                <a:r>
                  <a:rPr lang="en-US">
                    <a:noFill/>
                  </a:rPr>
                  <a:t> </a:t>
                </a:r>
              </a:p>
            </p:txBody>
          </p:sp>
        </mc:Fallback>
      </mc:AlternateContent>
    </p:spTree>
    <p:extLst>
      <p:ext uri="{BB962C8B-B14F-4D97-AF65-F5344CB8AC3E}">
        <p14:creationId xmlns:p14="http://schemas.microsoft.com/office/powerpoint/2010/main" val="231382626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عنصر نائب للمحتوى 2">
                <a:extLst>
                  <a:ext uri="{FF2B5EF4-FFF2-40B4-BE49-F238E27FC236}">
                    <a16:creationId xmlns:a16="http://schemas.microsoft.com/office/drawing/2014/main" id="{976D10EA-49C0-460C-80CE-09EF6F989F6B}"/>
                  </a:ext>
                </a:extLst>
              </p:cNvPr>
              <p:cNvSpPr txBox="1">
                <a:spLocks/>
              </p:cNvSpPr>
              <p:nvPr/>
            </p:nvSpPr>
            <p:spPr>
              <a:xfrm>
                <a:off x="1143000" y="1432508"/>
                <a:ext cx="9905999" cy="3992983"/>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But this function will only work with the implicit ratings and in our model we are working with implicit and explicit rating so we design a new loss function which incorporate explicit ratings with Binary Cross Entropy by Normalizing our main matrix and we name our new loss function as </a:t>
                </a:r>
                <a:r>
                  <a:rPr lang="en-US" sz="2000" b="1" dirty="0">
                    <a:effectLst/>
                    <a:latin typeface="Calibri" panose="020F0502020204030204" pitchFamily="34" charset="0"/>
                    <a:ea typeface="Calibri" panose="020F0502020204030204" pitchFamily="34" charset="0"/>
                    <a:cs typeface="Arial" panose="020B0604020202020204" pitchFamily="34" charset="0"/>
                  </a:rPr>
                  <a:t>Normalized Cross Entropy </a:t>
                </a:r>
                <a:r>
                  <a:rPr lang="en-US" sz="2000" dirty="0">
                    <a:effectLst/>
                    <a:latin typeface="Calibri" panose="020F0502020204030204" pitchFamily="34" charset="0"/>
                    <a:ea typeface="Calibri" panose="020F0502020204030204" pitchFamily="34" charset="0"/>
                    <a:cs typeface="Arial" panose="020B0604020202020204" pitchFamily="34" charset="0"/>
                  </a:rPr>
                  <a:t>loss (</a:t>
                </a:r>
                <a:r>
                  <a:rPr lang="en-US" sz="2000" b="1" dirty="0">
                    <a:effectLst/>
                    <a:latin typeface="Calibri" panose="020F0502020204030204" pitchFamily="34" charset="0"/>
                    <a:ea typeface="Calibri" panose="020F0502020204030204" pitchFamily="34" charset="0"/>
                    <a:cs typeface="Arial" panose="020B0604020202020204" pitchFamily="34" charset="0"/>
                  </a:rPr>
                  <a:t>NCE</a:t>
                </a:r>
                <a:r>
                  <a:rPr lang="en-US" sz="2000" dirty="0">
                    <a:effectLst/>
                    <a:latin typeface="Calibri" panose="020F0502020204030204" pitchFamily="34" charset="0"/>
                    <a:ea typeface="Calibri" panose="020F0502020204030204" pitchFamily="34" charset="0"/>
                    <a:cs typeface="Arial" panose="020B0604020202020204" pitchFamily="34" charset="0"/>
                  </a:rPr>
                  <a:t>) which has the formula:</a:t>
                </a:r>
              </a:p>
              <a:p>
                <a:pPr marL="0" marR="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Calibri" panose="020F0502020204030204" pitchFamily="34" charset="0"/>
                          <a:cs typeface="Arial" panose="020B0604020202020204" pitchFamily="34" charset="0"/>
                        </a:rPr>
                        <m:t>𝐿</m:t>
                      </m:r>
                      <m:r>
                        <a:rPr lang="en-US" sz="2000" i="1">
                          <a:effectLst/>
                          <a:latin typeface="Cambria Math" panose="02040503050406030204" pitchFamily="18" charset="0"/>
                          <a:ea typeface="Calibri" panose="020F0502020204030204" pitchFamily="34" charset="0"/>
                          <a:cs typeface="Arial" panose="020B0604020202020204" pitchFamily="34" charset="0"/>
                        </a:rPr>
                        <m:t>= − </m:t>
                      </m:r>
                      <m:nary>
                        <m:naryPr>
                          <m:chr m:val="∑"/>
                          <m:limLoc m:val="undOvr"/>
                          <m:supHide m:val="on"/>
                          <m:ctrlPr>
                            <a:rPr lang="en-US" sz="2000" i="1">
                              <a:effectLst/>
                              <a:latin typeface="Cambria Math" panose="02040503050406030204" pitchFamily="18" charset="0"/>
                              <a:ea typeface="Calibri" panose="020F0502020204030204" pitchFamily="34" charset="0"/>
                              <a:cs typeface="Arial" panose="020B0604020202020204" pitchFamily="34" charset="0"/>
                            </a:rPr>
                          </m:ctrlPr>
                        </m:naryPr>
                        <m:sub>
                          <m:d>
                            <m:dPr>
                              <m:ctrlPr>
                                <a:rPr lang="en-US" sz="2000" i="1">
                                  <a:effectLst/>
                                  <a:latin typeface="Cambria Math" panose="02040503050406030204" pitchFamily="18" charset="0"/>
                                  <a:ea typeface="Calibri" panose="020F0502020204030204" pitchFamily="34" charset="0"/>
                                  <a:cs typeface="Arial" panose="020B0604020202020204" pitchFamily="34"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e>
                          </m:d>
                          <m:r>
                            <a:rPr lang="en-US" sz="20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2000" i="1">
                                  <a:effectLst/>
                                  <a:latin typeface="Cambria Math" panose="02040503050406030204" pitchFamily="18" charset="0"/>
                                  <a:ea typeface="Calibri" panose="020F0502020204030204" pitchFamily="34" charset="0"/>
                                  <a:cs typeface="Arial" panose="020B0604020202020204" pitchFamily="34" charset="0"/>
                                </a:rPr>
                              </m:ctrlPr>
                            </m:sSup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p>
                              <m:r>
                                <a:rPr lang="en-US" sz="2000" i="1">
                                  <a:effectLst/>
                                  <a:latin typeface="Cambria Math" panose="02040503050406030204" pitchFamily="18" charset="0"/>
                                  <a:ea typeface="Calibri" panose="020F0502020204030204" pitchFamily="34" charset="0"/>
                                  <a:cs typeface="Arial" panose="020B0604020202020204" pitchFamily="34" charset="0"/>
                                </a:rPr>
                                <m:t>+</m:t>
                              </m:r>
                            </m:sup>
                          </m:sSup>
                          <m:r>
                            <a:rPr lang="en-US" sz="20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2000" i="1">
                                  <a:effectLst/>
                                  <a:latin typeface="Cambria Math" panose="02040503050406030204" pitchFamily="18" charset="0"/>
                                  <a:ea typeface="Calibri" panose="020F0502020204030204" pitchFamily="34" charset="0"/>
                                  <a:cs typeface="Arial" panose="020B0604020202020204" pitchFamily="34" charset="0"/>
                                </a:rPr>
                              </m:ctrlPr>
                            </m:sSup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p>
                              <m:r>
                                <a:rPr lang="en-US" sz="2000" i="1">
                                  <a:effectLst/>
                                  <a:latin typeface="Cambria Math" panose="02040503050406030204" pitchFamily="18" charset="0"/>
                                  <a:ea typeface="Calibri" panose="020F0502020204030204" pitchFamily="34" charset="0"/>
                                  <a:cs typeface="Arial" panose="020B0604020202020204" pitchFamily="34" charset="0"/>
                                </a:rPr>
                                <m:t>−</m:t>
                              </m:r>
                            </m:sup>
                          </m:sSup>
                        </m:sub>
                        <m:sup/>
                        <m:e>
                          <m:r>
                            <a:rPr lang="en-US" sz="20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𝑀𝑎𝑥</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𝑅</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𝐿𝑜𝑔</m:t>
                          </m:r>
                          <m:d>
                            <m:dPr>
                              <m:ctrlPr>
                                <a:rPr lang="en-US" sz="2000" i="1">
                                  <a:effectLst/>
                                  <a:latin typeface="Cambria Math" panose="02040503050406030204" pitchFamily="18" charset="0"/>
                                  <a:ea typeface="Calibri" panose="020F0502020204030204" pitchFamily="34" charset="0"/>
                                  <a:cs typeface="Arial" panose="020B0604020202020204" pitchFamily="34" charset="0"/>
                                </a:rPr>
                              </m:ctrlPr>
                            </m:dPr>
                            <m:e>
                              <m:acc>
                                <m:accPr>
                                  <m:chr m:val="̂"/>
                                  <m:ctrlPr>
                                    <a:rPr lang="en-US" sz="2000" i="1">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 </m:t>
                                  </m:r>
                                </m:e>
                              </m:acc>
                            </m:e>
                          </m:d>
                          <m:r>
                            <a:rPr lang="en-US" sz="2000" i="1">
                              <a:effectLst/>
                              <a:latin typeface="Cambria Math" panose="02040503050406030204" pitchFamily="18" charset="0"/>
                              <a:ea typeface="Calibri" panose="020F0502020204030204" pitchFamily="34" charset="0"/>
                              <a:cs typeface="Arial" panose="020B0604020202020204" pitchFamily="34" charset="0"/>
                            </a:rPr>
                            <m:t>+ </m:t>
                          </m:r>
                        </m:e>
                      </m:nary>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1</m:t>
                      </m:r>
                      <m:r>
                        <a:rPr lang="en-US" sz="20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𝑀𝑎𝑥</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𝑅</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𝐿𝑜𝑔</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1</m:t>
                      </m:r>
                      <m:r>
                        <a:rPr lang="en-US" sz="20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2000" i="1">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 </m:t>
                          </m:r>
                        </m:e>
                      </m:acc>
                      <m:r>
                        <a:rPr lang="en-US" sz="20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Where Max(R) is the maximum rating. Ex: 5 in 5-Stars rating System</a:t>
                </a:r>
              </a:p>
              <a:p>
                <a:pPr marL="0" indent="0">
                  <a:buNone/>
                </a:pPr>
                <a:endParaRPr lang="en-US" sz="3200" dirty="0">
                  <a:latin typeface="SimSun-ExtB" panose="02010609060101010101" pitchFamily="49" charset="-122"/>
                  <a:ea typeface="SimSun-ExtB" panose="02010609060101010101" pitchFamily="49" charset="-122"/>
                </a:endParaRPr>
              </a:p>
            </p:txBody>
          </p:sp>
        </mc:Choice>
        <mc:Fallback xmlns="">
          <p:sp>
            <p:nvSpPr>
              <p:cNvPr id="2" name="عنصر نائب للمحتوى 2">
                <a:extLst>
                  <a:ext uri="{FF2B5EF4-FFF2-40B4-BE49-F238E27FC236}">
                    <a16:creationId xmlns:a16="http://schemas.microsoft.com/office/drawing/2014/main" id="{976D10EA-49C0-460C-80CE-09EF6F989F6B}"/>
                  </a:ext>
                </a:extLst>
              </p:cNvPr>
              <p:cNvSpPr txBox="1">
                <a:spLocks noRot="1" noChangeAspect="1" noMove="1" noResize="1" noEditPoints="1" noAdjustHandles="1" noChangeArrowheads="1" noChangeShapeType="1" noTextEdit="1"/>
              </p:cNvSpPr>
              <p:nvPr/>
            </p:nvSpPr>
            <p:spPr>
              <a:xfrm>
                <a:off x="1143000" y="1432508"/>
                <a:ext cx="9905999" cy="3992983"/>
              </a:xfrm>
              <a:prstGeom prst="rect">
                <a:avLst/>
              </a:prstGeom>
              <a:blipFill>
                <a:blip r:embed="rId2"/>
                <a:stretch>
                  <a:fillRect l="-677" t="-763" r="-924"/>
                </a:stretch>
              </a:blipFill>
            </p:spPr>
            <p:txBody>
              <a:bodyPr/>
              <a:lstStyle/>
              <a:p>
                <a:r>
                  <a:rPr lang="en-US">
                    <a:noFill/>
                  </a:rPr>
                  <a:t> </a:t>
                </a:r>
              </a:p>
            </p:txBody>
          </p:sp>
        </mc:Fallback>
      </mc:AlternateContent>
    </p:spTree>
    <p:extLst>
      <p:ext uri="{BB962C8B-B14F-4D97-AF65-F5344CB8AC3E}">
        <p14:creationId xmlns:p14="http://schemas.microsoft.com/office/powerpoint/2010/main" val="125212246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182BF303-1C29-4165-9954-D6605EA75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345" y="0"/>
            <a:ext cx="6383310" cy="6858000"/>
          </a:xfrm>
          <a:prstGeom prst="rect">
            <a:avLst/>
          </a:prstGeom>
        </p:spPr>
      </p:pic>
    </p:spTree>
    <p:extLst>
      <p:ext uri="{BB962C8B-B14F-4D97-AF65-F5344CB8AC3E}">
        <p14:creationId xmlns:p14="http://schemas.microsoft.com/office/powerpoint/2010/main" val="3067230736"/>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عنصر نائب للمحتوى 2">
                <a:extLst>
                  <a:ext uri="{FF2B5EF4-FFF2-40B4-BE49-F238E27FC236}">
                    <a16:creationId xmlns:a16="http://schemas.microsoft.com/office/drawing/2014/main" id="{5EFC608D-7D4E-40DA-B73E-C1AA284A4428}"/>
                  </a:ext>
                </a:extLst>
              </p:cNvPr>
              <p:cNvSpPr txBox="1">
                <a:spLocks/>
              </p:cNvSpPr>
              <p:nvPr/>
            </p:nvSpPr>
            <p:spPr>
              <a:xfrm>
                <a:off x="1143000" y="1432508"/>
                <a:ext cx="9905999" cy="3992983"/>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For cross entropy loss, because the predicted score of Y</a:t>
                </a:r>
                <a:r>
                  <a:rPr lang="en-US" sz="2000" baseline="-25000" dirty="0">
                    <a:effectLst/>
                    <a:latin typeface="Calibri" panose="020F0502020204030204" pitchFamily="34" charset="0"/>
                    <a:ea typeface="Calibri" panose="020F0502020204030204" pitchFamily="34" charset="0"/>
                    <a:cs typeface="Arial" panose="020B0604020202020204" pitchFamily="34" charset="0"/>
                  </a:rPr>
                  <a:t>ij</a:t>
                </a:r>
                <a:r>
                  <a:rPr lang="en-US" sz="2000" dirty="0">
                    <a:effectLst/>
                    <a:latin typeface="Calibri" panose="020F0502020204030204" pitchFamily="34" charset="0"/>
                    <a:ea typeface="Calibri" panose="020F0502020204030204" pitchFamily="34" charset="0"/>
                    <a:cs typeface="Arial" panose="020B0604020202020204" pitchFamily="34" charset="0"/>
                  </a:rPr>
                  <a:t> can be negative, we need to use Equation __ to transform the original predictions. Let µ be a very small number, and we set 1.0e</a:t>
                </a:r>
                <a:r>
                  <a:rPr lang="en-US" sz="2000" baseline="30000" dirty="0">
                    <a:effectLst/>
                    <a:latin typeface="Calibri" panose="020F0502020204030204" pitchFamily="34" charset="0"/>
                    <a:ea typeface="Calibri" panose="020F0502020204030204" pitchFamily="34" charset="0"/>
                    <a:cs typeface="Arial" panose="020B0604020202020204" pitchFamily="34" charset="0"/>
                  </a:rPr>
                  <a:t>−6</a:t>
                </a:r>
                <a:r>
                  <a:rPr lang="en-US" sz="2000" dirty="0">
                    <a:effectLst/>
                    <a:latin typeface="Calibri" panose="020F0502020204030204" pitchFamily="34" charset="0"/>
                    <a:ea typeface="Calibri" panose="020F0502020204030204" pitchFamily="34" charset="0"/>
                    <a:cs typeface="Arial" panose="020B0604020202020204" pitchFamily="34" charset="0"/>
                  </a:rPr>
                  <a:t> in our experiments.</a:t>
                </a:r>
              </a:p>
              <a:p>
                <a:pPr marL="0" marR="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 </m:t>
                          </m:r>
                        </m:e>
                      </m:acc>
                      <m:r>
                        <a:rPr lang="en-US" sz="2000" i="1">
                          <a:effectLst/>
                          <a:latin typeface="Cambria Math" panose="02040503050406030204" pitchFamily="18" charset="0"/>
                          <a:ea typeface="Calibri" panose="020F0502020204030204" pitchFamily="34" charset="0"/>
                          <a:cs typeface="Arial" panose="020B0604020202020204" pitchFamily="34" charset="0"/>
                        </a:rPr>
                        <m:t>=</m:t>
                      </m:r>
                      <m:func>
                        <m:funcPr>
                          <m:ctrlPr>
                            <a:rPr lang="en-US" sz="2000" i="1">
                              <a:effectLst/>
                              <a:latin typeface="Cambria Math" panose="02040503050406030204" pitchFamily="18" charset="0"/>
                              <a:ea typeface="Calibri" panose="020F0502020204030204" pitchFamily="34" charset="0"/>
                              <a:cs typeface="Arial" panose="020B0604020202020204" pitchFamily="34" charset="0"/>
                            </a:rPr>
                          </m:ctrlPr>
                        </m:funcPr>
                        <m:fNa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max</m:t>
                          </m:r>
                        </m:fName>
                        <m:e>
                          <m:d>
                            <m:dPr>
                              <m:ctrlPr>
                                <a:rPr lang="en-US" sz="2000" i="1">
                                  <a:effectLst/>
                                  <a:latin typeface="Cambria Math" panose="02040503050406030204" pitchFamily="18" charset="0"/>
                                  <a:ea typeface="Calibri" panose="020F0502020204030204" pitchFamily="34" charset="0"/>
                                  <a:cs typeface="Arial" panose="020B0604020202020204" pitchFamily="34"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𝜇</m:t>
                              </m:r>
                              <m:r>
                                <a:rPr lang="en-US" sz="20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2000" i="1">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2000" i="1">
                                          <a:effectLst/>
                                          <a:latin typeface="Cambria Math" panose="02040503050406030204" pitchFamily="18" charset="0"/>
                                          <a:ea typeface="Calibri" panose="020F0502020204030204" pitchFamily="34" charset="0"/>
                                          <a:cs typeface="Arial" panose="020B0604020202020204" pitchFamily="34" charset="0"/>
                                        </a:rPr>
                                      </m:ctrlPr>
                                    </m:sSubPr>
                                    <m:e>
                                      <m:r>
                                        <a:rPr lang="en-US" sz="2000" i="1">
                                          <a:effectLst/>
                                          <a:latin typeface="Cambria Math" panose="02040503050406030204" pitchFamily="18" charset="0"/>
                                          <a:ea typeface="Calibri" panose="020F0502020204030204" pitchFamily="34" charset="0"/>
                                          <a:cs typeface="Arial" panose="020B0604020202020204" pitchFamily="34" charset="0"/>
                                        </a:rPr>
                                        <m:t>𝑌</m:t>
                                      </m:r>
                                    </m:e>
                                    <m:sub>
                                      <m:r>
                                        <a:rPr lang="en-US" sz="2000" i="1">
                                          <a:effectLst/>
                                          <a:latin typeface="Cambria Math" panose="02040503050406030204" pitchFamily="18" charset="0"/>
                                          <a:ea typeface="Calibri" panose="020F0502020204030204" pitchFamily="34" charset="0"/>
                                          <a:cs typeface="Arial" panose="020B0604020202020204" pitchFamily="34" charset="0"/>
                                        </a:rPr>
                                        <m:t>𝑖</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cs typeface="Arial" panose="020B0604020202020204" pitchFamily="34" charset="0"/>
                                    </a:rPr>
                                    <m:t> </m:t>
                                  </m:r>
                                </m:e>
                              </m:acc>
                            </m:e>
                          </m:d>
                        </m:e>
                      </m:func>
                    </m:oMath>
                  </m:oMathPara>
                </a14:m>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In the previous algorithm, we present the high-level training process of DMF model. For training the parameters of weight matrix WU and WV on each layer, we use back propagation to update the model parameters with batches. The complexity of our algorithm is linear to the size of matrix and the layers of network.</a:t>
                </a:r>
              </a:p>
              <a:p>
                <a:pPr marL="0" indent="0">
                  <a:buNone/>
                </a:pPr>
                <a:endParaRPr lang="en-US" sz="3600" dirty="0">
                  <a:latin typeface="SimSun-ExtB" panose="02010609060101010101" pitchFamily="49" charset="-122"/>
                  <a:ea typeface="SimSun-ExtB" panose="02010609060101010101" pitchFamily="49" charset="-122"/>
                </a:endParaRPr>
              </a:p>
            </p:txBody>
          </p:sp>
        </mc:Choice>
        <mc:Fallback xmlns="">
          <p:sp>
            <p:nvSpPr>
              <p:cNvPr id="2" name="عنصر نائب للمحتوى 2">
                <a:extLst>
                  <a:ext uri="{FF2B5EF4-FFF2-40B4-BE49-F238E27FC236}">
                    <a16:creationId xmlns:a16="http://schemas.microsoft.com/office/drawing/2014/main" id="{5EFC608D-7D4E-40DA-B73E-C1AA284A4428}"/>
                  </a:ext>
                </a:extLst>
              </p:cNvPr>
              <p:cNvSpPr txBox="1">
                <a:spLocks noRot="1" noChangeAspect="1" noMove="1" noResize="1" noEditPoints="1" noAdjustHandles="1" noChangeArrowheads="1" noChangeShapeType="1" noTextEdit="1"/>
              </p:cNvSpPr>
              <p:nvPr/>
            </p:nvSpPr>
            <p:spPr>
              <a:xfrm>
                <a:off x="1143000" y="1432508"/>
                <a:ext cx="9905999" cy="3992983"/>
              </a:xfrm>
              <a:prstGeom prst="rect">
                <a:avLst/>
              </a:prstGeom>
              <a:blipFill>
                <a:blip r:embed="rId2"/>
                <a:stretch>
                  <a:fillRect l="-677" t="-763" r="-1108"/>
                </a:stretch>
              </a:blipFill>
            </p:spPr>
            <p:txBody>
              <a:bodyPr/>
              <a:lstStyle/>
              <a:p>
                <a:r>
                  <a:rPr lang="en-US">
                    <a:noFill/>
                  </a:rPr>
                  <a:t> </a:t>
                </a:r>
              </a:p>
            </p:txBody>
          </p:sp>
        </mc:Fallback>
      </mc:AlternateContent>
    </p:spTree>
    <p:extLst>
      <p:ext uri="{BB962C8B-B14F-4D97-AF65-F5344CB8AC3E}">
        <p14:creationId xmlns:p14="http://schemas.microsoft.com/office/powerpoint/2010/main" val="6028635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97A29ED-47AC-4F46-8EE3-B10A813DA230}"/>
              </a:ext>
            </a:extLst>
          </p:cNvPr>
          <p:cNvSpPr txBox="1">
            <a:spLocks/>
          </p:cNvSpPr>
          <p:nvPr/>
        </p:nvSpPr>
        <p:spPr>
          <a:xfrm>
            <a:off x="1141412" y="60964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Experiments and results</a:t>
            </a:r>
          </a:p>
        </p:txBody>
      </p:sp>
      <p:sp>
        <p:nvSpPr>
          <p:cNvPr id="3" name="عنصر نائب للمحتوى 2">
            <a:extLst>
              <a:ext uri="{FF2B5EF4-FFF2-40B4-BE49-F238E27FC236}">
                <a16:creationId xmlns:a16="http://schemas.microsoft.com/office/drawing/2014/main" id="{320B57B8-2882-43B9-981D-49FFF9A77B0D}"/>
              </a:ext>
            </a:extLst>
          </p:cNvPr>
          <p:cNvSpPr txBox="1">
            <a:spLocks/>
          </p:cNvSpPr>
          <p:nvPr/>
        </p:nvSpPr>
        <p:spPr>
          <a:xfrm>
            <a:off x="1141412" y="2249487"/>
            <a:ext cx="9905999" cy="3541714"/>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Used data sets</a:t>
            </a:r>
          </a:p>
          <a:p>
            <a:r>
              <a:rPr lang="en-US" dirty="0">
                <a:latin typeface="SimSun-ExtB" panose="02010609060101010101" pitchFamily="49" charset="-122"/>
                <a:ea typeface="SimSun-ExtB" panose="02010609060101010101" pitchFamily="49" charset="-122"/>
              </a:rPr>
              <a:t>Evaluation for RSs</a:t>
            </a:r>
          </a:p>
          <a:p>
            <a:r>
              <a:rPr lang="en-US" dirty="0">
                <a:latin typeface="SimSun-ExtB" panose="02010609060101010101" pitchFamily="49" charset="-122"/>
                <a:ea typeface="SimSun-ExtB" panose="02010609060101010101" pitchFamily="49" charset="-122"/>
              </a:rPr>
              <a:t>Implementation details</a:t>
            </a:r>
          </a:p>
          <a:p>
            <a:r>
              <a:rPr lang="en-US" dirty="0">
                <a:latin typeface="SimSun-ExtB" panose="02010609060101010101" pitchFamily="49" charset="-122"/>
                <a:ea typeface="SimSun-ExtB" panose="02010609060101010101" pitchFamily="49" charset="-122"/>
              </a:rPr>
              <a:t>Performance comparison</a:t>
            </a:r>
          </a:p>
          <a:p>
            <a:r>
              <a:rPr lang="en-US" dirty="0">
                <a:latin typeface="SimSun-ExtB" panose="02010609060101010101" pitchFamily="49" charset="-122"/>
                <a:ea typeface="SimSun-ExtB" panose="02010609060101010101" pitchFamily="49" charset="-122"/>
              </a:rPr>
              <a:t>Sensitivity to hyper-parameters </a:t>
            </a:r>
          </a:p>
          <a:p>
            <a:pPr marL="0" indent="0">
              <a:buNone/>
            </a:pPr>
            <a:endParaRPr lang="en-US"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391887405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7E7C30AC-7E72-4B02-8E53-D12F0DB07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438" y="2557100"/>
            <a:ext cx="7541946" cy="2649324"/>
          </a:xfrm>
          <a:prstGeom prst="rect">
            <a:avLst/>
          </a:prstGeom>
        </p:spPr>
      </p:pic>
      <p:sp>
        <p:nvSpPr>
          <p:cNvPr id="4" name="عنوان 1">
            <a:extLst>
              <a:ext uri="{FF2B5EF4-FFF2-40B4-BE49-F238E27FC236}">
                <a16:creationId xmlns:a16="http://schemas.microsoft.com/office/drawing/2014/main" id="{0B7BF02D-D113-48F8-877F-BB5645796025}"/>
              </a:ext>
            </a:extLst>
          </p:cNvPr>
          <p:cNvSpPr txBox="1">
            <a:spLocks/>
          </p:cNvSpPr>
          <p:nvPr/>
        </p:nvSpPr>
        <p:spPr>
          <a:xfrm>
            <a:off x="1141412" y="60964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Datasets</a:t>
            </a:r>
          </a:p>
        </p:txBody>
      </p:sp>
    </p:spTree>
    <p:extLst>
      <p:ext uri="{BB962C8B-B14F-4D97-AF65-F5344CB8AC3E}">
        <p14:creationId xmlns:p14="http://schemas.microsoft.com/office/powerpoint/2010/main" val="403452903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ED5C0A9-801E-4A74-A898-F784950C8DC3}"/>
              </a:ext>
            </a:extLst>
          </p:cNvPr>
          <p:cNvSpPr txBox="1">
            <a:spLocks/>
          </p:cNvSpPr>
          <p:nvPr/>
        </p:nvSpPr>
        <p:spPr>
          <a:xfrm>
            <a:off x="1141412" y="60964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Evaluation and comparison</a:t>
            </a:r>
          </a:p>
        </p:txBody>
      </p:sp>
      <p:pic>
        <p:nvPicPr>
          <p:cNvPr id="4" name="صورة 3">
            <a:extLst>
              <a:ext uri="{FF2B5EF4-FFF2-40B4-BE49-F238E27FC236}">
                <a16:creationId xmlns:a16="http://schemas.microsoft.com/office/drawing/2014/main" id="{9F6477D6-7D11-4BB7-9904-58F369B75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8" y="2471663"/>
            <a:ext cx="12055885" cy="3193057"/>
          </a:xfrm>
          <a:prstGeom prst="rect">
            <a:avLst/>
          </a:prstGeom>
        </p:spPr>
      </p:pic>
    </p:spTree>
    <p:extLst>
      <p:ext uri="{BB962C8B-B14F-4D97-AF65-F5344CB8AC3E}">
        <p14:creationId xmlns:p14="http://schemas.microsoft.com/office/powerpoint/2010/main" val="176703349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EB23758-A540-4D83-8BAC-9352737B1C40}"/>
              </a:ext>
            </a:extLst>
          </p:cNvPr>
          <p:cNvSpPr txBox="1">
            <a:spLocks/>
          </p:cNvSpPr>
          <p:nvPr/>
        </p:nvSpPr>
        <p:spPr>
          <a:xfrm>
            <a:off x="1141412" y="60964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Implementation details</a:t>
            </a:r>
          </a:p>
        </p:txBody>
      </p:sp>
      <p:pic>
        <p:nvPicPr>
          <p:cNvPr id="4" name="صورة 3">
            <a:extLst>
              <a:ext uri="{FF2B5EF4-FFF2-40B4-BE49-F238E27FC236}">
                <a16:creationId xmlns:a16="http://schemas.microsoft.com/office/drawing/2014/main" id="{F4F30862-DC3E-40C2-97E3-DEED5BDF1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560" y="2088210"/>
            <a:ext cx="6863701" cy="3746397"/>
          </a:xfrm>
          <a:prstGeom prst="rect">
            <a:avLst/>
          </a:prstGeom>
        </p:spPr>
      </p:pic>
    </p:spTree>
    <p:extLst>
      <p:ext uri="{BB962C8B-B14F-4D97-AF65-F5344CB8AC3E}">
        <p14:creationId xmlns:p14="http://schemas.microsoft.com/office/powerpoint/2010/main" val="2033855905"/>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1">
            <a:extLst>
              <a:ext uri="{FF2B5EF4-FFF2-40B4-BE49-F238E27FC236}">
                <a16:creationId xmlns:a16="http://schemas.microsoft.com/office/drawing/2014/main" id="{E9E2EDBA-6C30-41BC-9B87-4EDDCE3BD59A}"/>
              </a:ext>
            </a:extLst>
          </p:cNvPr>
          <p:cNvSpPr txBox="1">
            <a:spLocks/>
          </p:cNvSpPr>
          <p:nvPr/>
        </p:nvSpPr>
        <p:spPr>
          <a:xfrm>
            <a:off x="1141412" y="60964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sensitivity</a:t>
            </a:r>
          </a:p>
        </p:txBody>
      </p:sp>
      <p:sp>
        <p:nvSpPr>
          <p:cNvPr id="5" name="عنصر نائب للمحتوى 2">
            <a:extLst>
              <a:ext uri="{FF2B5EF4-FFF2-40B4-BE49-F238E27FC236}">
                <a16:creationId xmlns:a16="http://schemas.microsoft.com/office/drawing/2014/main" id="{B411AA14-44F4-473E-AE1D-C8AD642EE7CC}"/>
              </a:ext>
            </a:extLst>
          </p:cNvPr>
          <p:cNvSpPr txBox="1">
            <a:spLocks/>
          </p:cNvSpPr>
          <p:nvPr/>
        </p:nvSpPr>
        <p:spPr>
          <a:xfrm>
            <a:off x="1141412" y="2249487"/>
            <a:ext cx="9905999" cy="3541714"/>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Negative ratio</a:t>
            </a:r>
          </a:p>
          <a:p>
            <a:pPr marL="0" indent="0">
              <a:buNone/>
            </a:pPr>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Number of layers</a:t>
            </a:r>
          </a:p>
          <a:p>
            <a:pPr marL="0" indent="0">
              <a:buNone/>
            </a:pPr>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Factors of the final latent space </a:t>
            </a:r>
          </a:p>
          <a:p>
            <a:pPr marL="0" indent="0">
              <a:buNone/>
            </a:pPr>
            <a:endParaRPr lang="en-US"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0930177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19BE53C-103A-4910-B31E-821B84004528}"/>
              </a:ext>
            </a:extLst>
          </p:cNvPr>
          <p:cNvSpPr txBox="1">
            <a:spLocks/>
          </p:cNvSpPr>
          <p:nvPr/>
        </p:nvSpPr>
        <p:spPr>
          <a:xfrm>
            <a:off x="1141412" y="609640"/>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How do rs</a:t>
            </a:r>
            <a:r>
              <a:rPr lang="en-US" sz="2400" dirty="0">
                <a:effectLst>
                  <a:outerShdw blurRad="38100" dist="38100" dir="2700000" algn="tl">
                    <a:srgbClr val="000000">
                      <a:alpha val="43137"/>
                    </a:srgbClr>
                  </a:outerShdw>
                </a:effectLst>
                <a:latin typeface="Cooper Black" panose="0208090404030B020404" pitchFamily="18" charset="0"/>
              </a:rPr>
              <a:t>s </a:t>
            </a:r>
            <a:r>
              <a:rPr lang="en-US" dirty="0">
                <a:effectLst>
                  <a:outerShdw blurRad="38100" dist="38100" dir="2700000" algn="tl">
                    <a:srgbClr val="000000">
                      <a:alpha val="43137"/>
                    </a:srgbClr>
                  </a:outerShdw>
                </a:effectLst>
                <a:latin typeface="Cooper Black" panose="0208090404030B020404" pitchFamily="18" charset="0"/>
              </a:rPr>
              <a:t>Work?</a:t>
            </a:r>
          </a:p>
        </p:txBody>
      </p:sp>
      <p:sp>
        <p:nvSpPr>
          <p:cNvPr id="3" name="عنصر نائب للمحتوى 2">
            <a:extLst>
              <a:ext uri="{FF2B5EF4-FFF2-40B4-BE49-F238E27FC236}">
                <a16:creationId xmlns:a16="http://schemas.microsoft.com/office/drawing/2014/main" id="{97D1C35C-AA56-47EE-A7B2-2CA26DA5D97A}"/>
              </a:ext>
            </a:extLst>
          </p:cNvPr>
          <p:cNvSpPr txBox="1">
            <a:spLocks/>
          </p:cNvSpPr>
          <p:nvPr/>
        </p:nvSpPr>
        <p:spPr>
          <a:xfrm>
            <a:off x="1141412" y="2249486"/>
            <a:ext cx="9905999" cy="3998873"/>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latin typeface="SimSun-ExtB" panose="02010609060101010101" pitchFamily="49" charset="-122"/>
                <a:ea typeface="SimSun-ExtB" panose="02010609060101010101" pitchFamily="49" charset="-122"/>
              </a:rPr>
              <a:t>Two types of data :</a:t>
            </a:r>
            <a:endParaRPr lang="ar-SA" dirty="0">
              <a:latin typeface="SimSun-ExtB" panose="02010609060101010101" pitchFamily="49" charset="-122"/>
              <a:ea typeface="SimSun-ExtB" panose="02010609060101010101" pitchFamily="49" charset="-122"/>
            </a:endParaRPr>
          </a:p>
          <a:p>
            <a:pPr algn="ctr"/>
            <a:r>
              <a:rPr lang="en-US" dirty="0">
                <a:latin typeface="SimSun-ExtB" panose="02010609060101010101" pitchFamily="49" charset="-122"/>
                <a:ea typeface="SimSun-ExtB" panose="02010609060101010101" pitchFamily="49" charset="-122"/>
              </a:rPr>
              <a:t>User ( profile, likes, ...)</a:t>
            </a:r>
          </a:p>
          <a:p>
            <a:pPr algn="ctr"/>
            <a:r>
              <a:rPr lang="en-US" dirty="0">
                <a:latin typeface="SimSun-ExtB" panose="02010609060101010101" pitchFamily="49" charset="-122"/>
                <a:ea typeface="SimSun-ExtB" panose="02010609060101010101" pitchFamily="49" charset="-122"/>
              </a:rPr>
              <a:t>Item ( type, price, ......)</a:t>
            </a:r>
          </a:p>
          <a:p>
            <a:pPr marL="0" indent="0">
              <a:buNone/>
            </a:pPr>
            <a:r>
              <a:rPr lang="en-US" dirty="0">
                <a:latin typeface="SimSun-ExtB" panose="02010609060101010101" pitchFamily="49" charset="-122"/>
                <a:ea typeface="SimSun-ExtB" panose="02010609060101010101" pitchFamily="49" charset="-122"/>
              </a:rPr>
              <a:t>Three Algorithms :</a:t>
            </a:r>
          </a:p>
        </p:txBody>
      </p:sp>
      <p:sp>
        <p:nvSpPr>
          <p:cNvPr id="4" name="مربع نص 3">
            <a:extLst>
              <a:ext uri="{FF2B5EF4-FFF2-40B4-BE49-F238E27FC236}">
                <a16:creationId xmlns:a16="http://schemas.microsoft.com/office/drawing/2014/main" id="{0696118D-CD9A-445A-BA36-86AE6416E6BA}"/>
              </a:ext>
            </a:extLst>
          </p:cNvPr>
          <p:cNvSpPr txBox="1"/>
          <p:nvPr/>
        </p:nvSpPr>
        <p:spPr>
          <a:xfrm>
            <a:off x="3823464" y="4593753"/>
            <a:ext cx="4903285"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SimSun-ExtB" panose="02010609060101010101" pitchFamily="49" charset="-122"/>
                <a:ea typeface="SimSun-ExtB" panose="02010609060101010101" pitchFamily="49" charset="-122"/>
              </a:rPr>
              <a:t>Content-based systems</a:t>
            </a:r>
          </a:p>
          <a:p>
            <a:pPr marL="285750" indent="-285750">
              <a:buFont typeface="Arial" panose="020B0604020202020204" pitchFamily="34" charset="0"/>
              <a:buChar char="•"/>
            </a:pPr>
            <a:r>
              <a:rPr lang="en-US" sz="2800" dirty="0">
                <a:latin typeface="SimSun-ExtB" panose="02010609060101010101" pitchFamily="49" charset="-122"/>
                <a:ea typeface="SimSun-ExtB" panose="02010609060101010101" pitchFamily="49" charset="-122"/>
              </a:rPr>
              <a:t>Collaborative filtering</a:t>
            </a:r>
          </a:p>
          <a:p>
            <a:pPr marL="285750" indent="-285750">
              <a:buFont typeface="Arial" panose="020B0604020202020204" pitchFamily="34" charset="0"/>
              <a:buChar char="•"/>
            </a:pPr>
            <a:r>
              <a:rPr lang="en-US" sz="2800" dirty="0">
                <a:latin typeface="SimSun-ExtB" panose="02010609060101010101" pitchFamily="49" charset="-122"/>
                <a:ea typeface="SimSun-ExtB" panose="02010609060101010101" pitchFamily="49" charset="-122"/>
              </a:rPr>
              <a:t>Hybrid system</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563940757"/>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AA2F65D3-F423-4B26-9873-B1737F68E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467" y="1380192"/>
            <a:ext cx="7779066" cy="4097616"/>
          </a:xfrm>
          <a:prstGeom prst="rect">
            <a:avLst/>
          </a:prstGeom>
        </p:spPr>
      </p:pic>
    </p:spTree>
    <p:extLst>
      <p:ext uri="{BB962C8B-B14F-4D97-AF65-F5344CB8AC3E}">
        <p14:creationId xmlns:p14="http://schemas.microsoft.com/office/powerpoint/2010/main" val="4066023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FDD70873-F08C-40CB-886F-C6FBBE275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802" y="1042914"/>
            <a:ext cx="8762396" cy="4772171"/>
          </a:xfrm>
          <a:prstGeom prst="rect">
            <a:avLst/>
          </a:prstGeom>
        </p:spPr>
      </p:pic>
    </p:spTree>
    <p:extLst>
      <p:ext uri="{BB962C8B-B14F-4D97-AF65-F5344CB8AC3E}">
        <p14:creationId xmlns:p14="http://schemas.microsoft.com/office/powerpoint/2010/main" val="310326669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871E077E-10DB-4A68-BBA8-4D17141F8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545" y="1326808"/>
            <a:ext cx="7490910" cy="4204384"/>
          </a:xfrm>
          <a:prstGeom prst="rect">
            <a:avLst/>
          </a:prstGeom>
        </p:spPr>
      </p:pic>
    </p:spTree>
    <p:extLst>
      <p:ext uri="{BB962C8B-B14F-4D97-AF65-F5344CB8AC3E}">
        <p14:creationId xmlns:p14="http://schemas.microsoft.com/office/powerpoint/2010/main" val="4380343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a:extLst>
              <a:ext uri="{FF2B5EF4-FFF2-40B4-BE49-F238E27FC236}">
                <a16:creationId xmlns:a16="http://schemas.microsoft.com/office/drawing/2014/main" id="{F0319719-1871-4508-826C-7100449AF1DE}"/>
              </a:ext>
            </a:extLst>
          </p:cNvPr>
          <p:cNvSpPr>
            <a:spLocks noGrp="1"/>
          </p:cNvSpPr>
          <p:nvPr>
            <p:ph idx="1"/>
          </p:nvPr>
        </p:nvSpPr>
        <p:spPr>
          <a:xfrm>
            <a:off x="1141413" y="2249487"/>
            <a:ext cx="4591876" cy="1630055"/>
          </a:xfrm>
        </p:spPr>
        <p:txBody>
          <a:bodyPr/>
          <a:lstStyle/>
          <a:p>
            <a:pPr marL="0" indent="0">
              <a:buNone/>
            </a:pPr>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What are the types of CF? </a:t>
            </a:r>
          </a:p>
        </p:txBody>
      </p:sp>
      <p:sp>
        <p:nvSpPr>
          <p:cNvPr id="4" name="عنوان 1">
            <a:extLst>
              <a:ext uri="{FF2B5EF4-FFF2-40B4-BE49-F238E27FC236}">
                <a16:creationId xmlns:a16="http://schemas.microsoft.com/office/drawing/2014/main" id="{F2EE5B09-1D00-4C99-B6A9-C661F0C9DA6E}"/>
              </a:ext>
            </a:extLst>
          </p:cNvPr>
          <p:cNvSpPr txBox="1">
            <a:spLocks/>
          </p:cNvSpPr>
          <p:nvPr/>
        </p:nvSpPr>
        <p:spPr>
          <a:xfrm>
            <a:off x="1141413" y="620476"/>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Collaborative filtering</a:t>
            </a:r>
          </a:p>
          <a:p>
            <a:pPr algn="ctr"/>
            <a:r>
              <a:rPr lang="en-US" dirty="0">
                <a:effectLst>
                  <a:outerShdw blurRad="38100" dist="38100" dir="2700000" algn="tl">
                    <a:srgbClr val="000000">
                      <a:alpha val="43137"/>
                    </a:srgbClr>
                  </a:outerShdw>
                </a:effectLst>
                <a:latin typeface="Cooper Black" panose="0208090404030B020404" pitchFamily="18" charset="0"/>
              </a:rPr>
              <a:t>CF</a:t>
            </a:r>
          </a:p>
        </p:txBody>
      </p:sp>
      <p:sp>
        <p:nvSpPr>
          <p:cNvPr id="5" name="عنصر نائب للمحتوى 2">
            <a:extLst>
              <a:ext uri="{FF2B5EF4-FFF2-40B4-BE49-F238E27FC236}">
                <a16:creationId xmlns:a16="http://schemas.microsoft.com/office/drawing/2014/main" id="{9A629757-6007-4840-8B3C-D01701917E65}"/>
              </a:ext>
            </a:extLst>
          </p:cNvPr>
          <p:cNvSpPr txBox="1">
            <a:spLocks/>
          </p:cNvSpPr>
          <p:nvPr/>
        </p:nvSpPr>
        <p:spPr>
          <a:xfrm>
            <a:off x="6458713" y="2249487"/>
            <a:ext cx="5069524" cy="1630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Which type is better and why?</a:t>
            </a:r>
          </a:p>
        </p:txBody>
      </p:sp>
      <p:sp>
        <p:nvSpPr>
          <p:cNvPr id="6" name="عنصر نائب للمحتوى 2">
            <a:extLst>
              <a:ext uri="{FF2B5EF4-FFF2-40B4-BE49-F238E27FC236}">
                <a16:creationId xmlns:a16="http://schemas.microsoft.com/office/drawing/2014/main" id="{EA5B64B5-6E16-4349-A975-F138B3CD6F8A}"/>
              </a:ext>
            </a:extLst>
          </p:cNvPr>
          <p:cNvSpPr txBox="1">
            <a:spLocks/>
          </p:cNvSpPr>
          <p:nvPr/>
        </p:nvSpPr>
        <p:spPr>
          <a:xfrm>
            <a:off x="4916745" y="4154750"/>
            <a:ext cx="2355334" cy="1630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dirty="0">
              <a:latin typeface="SimSun-ExtB" panose="02010609060101010101" pitchFamily="49" charset="-122"/>
              <a:ea typeface="SimSun-ExtB" panose="02010609060101010101" pitchFamily="49" charset="-122"/>
            </a:endParaRPr>
          </a:p>
          <a:p>
            <a:r>
              <a:rPr lang="en-US" dirty="0">
                <a:latin typeface="SimSun-ExtB" panose="02010609060101010101" pitchFamily="49" charset="-122"/>
                <a:ea typeface="SimSun-ExtB" panose="02010609060101010101" pitchFamily="49" charset="-122"/>
              </a:rPr>
              <a:t>What is CF?</a:t>
            </a:r>
          </a:p>
        </p:txBody>
      </p:sp>
    </p:spTree>
    <p:extLst>
      <p:ext uri="{BB962C8B-B14F-4D97-AF65-F5344CB8AC3E}">
        <p14:creationId xmlns:p14="http://schemas.microsoft.com/office/powerpoint/2010/main" val="173785479"/>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1">
            <a:extLst>
              <a:ext uri="{FF2B5EF4-FFF2-40B4-BE49-F238E27FC236}">
                <a16:creationId xmlns:a16="http://schemas.microsoft.com/office/drawing/2014/main" id="{0A227368-CF74-478A-A80D-410F6CA91B24}"/>
              </a:ext>
            </a:extLst>
          </p:cNvPr>
          <p:cNvSpPr txBox="1">
            <a:spLocks/>
          </p:cNvSpPr>
          <p:nvPr/>
        </p:nvSpPr>
        <p:spPr>
          <a:xfrm>
            <a:off x="1143001" y="203967"/>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Types of cf</a:t>
            </a:r>
          </a:p>
        </p:txBody>
      </p:sp>
      <p:sp>
        <p:nvSpPr>
          <p:cNvPr id="5" name="عنصر نائب للمحتوى 2">
            <a:extLst>
              <a:ext uri="{FF2B5EF4-FFF2-40B4-BE49-F238E27FC236}">
                <a16:creationId xmlns:a16="http://schemas.microsoft.com/office/drawing/2014/main" id="{DAB51D48-7EEA-46DA-88EB-971FE5F1516C}"/>
              </a:ext>
            </a:extLst>
          </p:cNvPr>
          <p:cNvSpPr>
            <a:spLocks noGrp="1"/>
          </p:cNvSpPr>
          <p:nvPr>
            <p:ph idx="1"/>
          </p:nvPr>
        </p:nvSpPr>
        <p:spPr>
          <a:xfrm>
            <a:off x="681362" y="1682537"/>
            <a:ext cx="4954587" cy="1754342"/>
          </a:xfrm>
        </p:spPr>
        <p:txBody>
          <a:bodyPr/>
          <a:lstStyle/>
          <a:p>
            <a:pPr marL="0" indent="0">
              <a:buNone/>
            </a:pPr>
            <a:endParaRPr lang="en-US" dirty="0">
              <a:latin typeface="SimSun-ExtB" panose="02010609060101010101" pitchFamily="49" charset="-122"/>
              <a:ea typeface="SimSun-ExtB" panose="02010609060101010101" pitchFamily="49" charset="-122"/>
            </a:endParaRPr>
          </a:p>
          <a:p>
            <a:r>
              <a:rPr lang="en-US" sz="1800" dirty="0">
                <a:effectLst/>
                <a:latin typeface="Calibri" panose="020F0502020204030204" pitchFamily="34" charset="0"/>
                <a:ea typeface="Calibri" panose="020F0502020204030204" pitchFamily="34" charset="0"/>
                <a:cs typeface="Arial" panose="020B0604020202020204" pitchFamily="34" charset="0"/>
              </a:rPr>
              <a:t>User-to-user: find similar users and recommend items that they like.</a:t>
            </a:r>
          </a:p>
          <a:p>
            <a:pPr marL="0" indent="0">
              <a:buNone/>
            </a:pPr>
            <a:endParaRPr lang="en-US" dirty="0">
              <a:latin typeface="SimSun-ExtB" panose="02010609060101010101" pitchFamily="49" charset="-122"/>
              <a:ea typeface="SimSun-ExtB" panose="02010609060101010101" pitchFamily="49" charset="-122"/>
            </a:endParaRPr>
          </a:p>
          <a:p>
            <a:endParaRPr lang="en-US" dirty="0">
              <a:latin typeface="SimSun-ExtB" panose="02010609060101010101" pitchFamily="49" charset="-122"/>
              <a:ea typeface="SimSun-ExtB" panose="02010609060101010101" pitchFamily="49" charset="-122"/>
            </a:endParaRPr>
          </a:p>
          <a:p>
            <a:endParaRPr lang="en-US" dirty="0">
              <a:latin typeface="SimSun-ExtB" panose="02010609060101010101" pitchFamily="49" charset="-122"/>
              <a:ea typeface="SimSun-ExtB" panose="02010609060101010101" pitchFamily="49" charset="-122"/>
            </a:endParaRPr>
          </a:p>
        </p:txBody>
      </p:sp>
      <p:sp>
        <p:nvSpPr>
          <p:cNvPr id="6" name="عنصر نائب للمحتوى 2">
            <a:extLst>
              <a:ext uri="{FF2B5EF4-FFF2-40B4-BE49-F238E27FC236}">
                <a16:creationId xmlns:a16="http://schemas.microsoft.com/office/drawing/2014/main" id="{3FF2812D-C973-4CBE-9A73-9BB1766A96AA}"/>
              </a:ext>
            </a:extLst>
          </p:cNvPr>
          <p:cNvSpPr txBox="1">
            <a:spLocks/>
          </p:cNvSpPr>
          <p:nvPr/>
        </p:nvSpPr>
        <p:spPr>
          <a:xfrm>
            <a:off x="6556051" y="1674658"/>
            <a:ext cx="4954587" cy="17543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dirty="0">
              <a:latin typeface="SimSun-ExtB" panose="02010609060101010101" pitchFamily="49" charset="-122"/>
              <a:ea typeface="SimSun-ExtB" panose="02010609060101010101" pitchFamily="49" charset="-122"/>
            </a:endParaRPr>
          </a:p>
          <a:p>
            <a:r>
              <a:rPr lang="en-US" sz="1800" dirty="0">
                <a:effectLst/>
                <a:latin typeface="Calibri" panose="020F0502020204030204" pitchFamily="34" charset="0"/>
                <a:ea typeface="Calibri" panose="020F0502020204030204" pitchFamily="34" charset="0"/>
                <a:cs typeface="Arial" panose="020B0604020202020204" pitchFamily="34" charset="0"/>
              </a:rPr>
              <a:t>Item-to-item: find similar items based on ratings given by other users.</a:t>
            </a:r>
          </a:p>
          <a:p>
            <a:pPr marL="0" indent="0">
              <a:buNone/>
            </a:pPr>
            <a:endParaRPr lang="en-US" dirty="0">
              <a:latin typeface="SimSun-ExtB" panose="02010609060101010101" pitchFamily="49" charset="-122"/>
              <a:ea typeface="SimSun-ExtB" panose="02010609060101010101" pitchFamily="49" charset="-122"/>
            </a:endParaRPr>
          </a:p>
          <a:p>
            <a:endParaRPr lang="en-US" dirty="0">
              <a:latin typeface="SimSun-ExtB" panose="02010609060101010101" pitchFamily="49" charset="-122"/>
              <a:ea typeface="SimSun-ExtB" panose="02010609060101010101" pitchFamily="49" charset="-122"/>
            </a:endParaRPr>
          </a:p>
        </p:txBody>
      </p:sp>
      <p:pic>
        <p:nvPicPr>
          <p:cNvPr id="7" name="Picture 4">
            <a:extLst>
              <a:ext uri="{FF2B5EF4-FFF2-40B4-BE49-F238E27FC236}">
                <a16:creationId xmlns:a16="http://schemas.microsoft.com/office/drawing/2014/main" id="{E431081F-06CF-4645-9E65-C778AACCF7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63568" y="3749145"/>
            <a:ext cx="6464863" cy="2332608"/>
          </a:xfrm>
          <a:prstGeom prst="rect">
            <a:avLst/>
          </a:prstGeom>
          <a:noFill/>
          <a:ln>
            <a:noFill/>
          </a:ln>
        </p:spPr>
      </p:pic>
    </p:spTree>
    <p:extLst>
      <p:ext uri="{BB962C8B-B14F-4D97-AF65-F5344CB8AC3E}">
        <p14:creationId xmlns:p14="http://schemas.microsoft.com/office/powerpoint/2010/main" val="41976289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D03A259-70D3-4F23-B5C5-739F9BC63428}"/>
              </a:ext>
            </a:extLst>
          </p:cNvPr>
          <p:cNvSpPr txBox="1">
            <a:spLocks/>
          </p:cNvSpPr>
          <p:nvPr/>
        </p:nvSpPr>
        <p:spPr>
          <a:xfrm>
            <a:off x="1143000" y="1073259"/>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Which one is better?</a:t>
            </a:r>
          </a:p>
        </p:txBody>
      </p:sp>
      <p:sp>
        <p:nvSpPr>
          <p:cNvPr id="3" name="عنصر نائب للمحتوى 2">
            <a:extLst>
              <a:ext uri="{FF2B5EF4-FFF2-40B4-BE49-F238E27FC236}">
                <a16:creationId xmlns:a16="http://schemas.microsoft.com/office/drawing/2014/main" id="{0F7F7A66-9FB7-4DC4-BADD-7D17AC6E1312}"/>
              </a:ext>
            </a:extLst>
          </p:cNvPr>
          <p:cNvSpPr txBox="1">
            <a:spLocks/>
          </p:cNvSpPr>
          <p:nvPr/>
        </p:nvSpPr>
        <p:spPr>
          <a:xfrm>
            <a:off x="6556051" y="1674658"/>
            <a:ext cx="4954587" cy="17543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dirty="0">
              <a:latin typeface="SimSun-ExtB" panose="02010609060101010101" pitchFamily="49" charset="-122"/>
              <a:ea typeface="SimSun-ExtB" panose="02010609060101010101" pitchFamily="49" charset="-122"/>
            </a:endParaRPr>
          </a:p>
          <a:p>
            <a:pPr marL="0" indent="0">
              <a:buNone/>
            </a:pPr>
            <a:endParaRPr lang="en-US" dirty="0">
              <a:latin typeface="SimSun-ExtB" panose="02010609060101010101" pitchFamily="49" charset="-122"/>
              <a:ea typeface="SimSun-ExtB" panose="02010609060101010101" pitchFamily="49" charset="-122"/>
            </a:endParaRPr>
          </a:p>
          <a:p>
            <a:endParaRPr lang="en-US" dirty="0">
              <a:latin typeface="SimSun-ExtB" panose="02010609060101010101" pitchFamily="49" charset="-122"/>
              <a:ea typeface="SimSun-ExtB" panose="02010609060101010101" pitchFamily="49" charset="-122"/>
            </a:endParaRPr>
          </a:p>
        </p:txBody>
      </p:sp>
      <p:sp>
        <p:nvSpPr>
          <p:cNvPr id="4" name="عنصر نائب للمحتوى 2">
            <a:extLst>
              <a:ext uri="{FF2B5EF4-FFF2-40B4-BE49-F238E27FC236}">
                <a16:creationId xmlns:a16="http://schemas.microsoft.com/office/drawing/2014/main" id="{CDDBB993-1A22-4A0F-BEEB-F143B4272264}"/>
              </a:ext>
            </a:extLst>
          </p:cNvPr>
          <p:cNvSpPr txBox="1">
            <a:spLocks/>
          </p:cNvSpPr>
          <p:nvPr/>
        </p:nvSpPr>
        <p:spPr>
          <a:xfrm>
            <a:off x="2647024" y="3429000"/>
            <a:ext cx="6897949"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Item-Based Collaborative filtering are better because it solves the sparsity and scalability challenges that User-Based CF have.</a:t>
            </a:r>
            <a:endParaRPr lang="en-US" sz="3200" dirty="0">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23660496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F8B6D19-31FD-403D-8A98-E9549387AACF}"/>
              </a:ext>
            </a:extLst>
          </p:cNvPr>
          <p:cNvSpPr txBox="1">
            <a:spLocks/>
          </p:cNvSpPr>
          <p:nvPr/>
        </p:nvSpPr>
        <p:spPr>
          <a:xfrm>
            <a:off x="1143001" y="274269"/>
            <a:ext cx="9905998" cy="1478570"/>
          </a:xfrm>
          <a:prstGeom prst="rect">
            <a:avLst/>
          </a:prstGeom>
          <a:noFill/>
          <a:ln cap="sq" cmpd="thickThin">
            <a:noFill/>
            <a:prstDash val="solid"/>
            <a:beve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Cooper Black" panose="0208090404030B020404" pitchFamily="18" charset="0"/>
              </a:rPr>
              <a:t>What is cf?</a:t>
            </a:r>
          </a:p>
        </p:txBody>
      </p:sp>
      <p:sp>
        <p:nvSpPr>
          <p:cNvPr id="3" name="عنصر نائب للمحتوى 2">
            <a:extLst>
              <a:ext uri="{FF2B5EF4-FFF2-40B4-BE49-F238E27FC236}">
                <a16:creationId xmlns:a16="http://schemas.microsoft.com/office/drawing/2014/main" id="{736F485F-643A-41C1-B163-1D25FCDC9065}"/>
              </a:ext>
            </a:extLst>
          </p:cNvPr>
          <p:cNvSpPr txBox="1">
            <a:spLocks/>
          </p:cNvSpPr>
          <p:nvPr/>
        </p:nvSpPr>
        <p:spPr>
          <a:xfrm>
            <a:off x="3096087" y="2110948"/>
            <a:ext cx="5999825" cy="14785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Problem formulation:</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Y(</a:t>
            </a:r>
            <a:r>
              <a:rPr lang="en-US" dirty="0" err="1">
                <a:effectLst/>
                <a:latin typeface="Calibri" panose="020F0502020204030204" pitchFamily="34" charset="0"/>
                <a:ea typeface="Calibri" panose="020F0502020204030204" pitchFamily="34" charset="0"/>
                <a:cs typeface="Arial" panose="020B0604020202020204" pitchFamily="34" charset="0"/>
              </a:rPr>
              <a:t>i,j</a:t>
            </a:r>
            <a:r>
              <a:rPr lang="en-US" dirty="0">
                <a:effectLst/>
                <a:latin typeface="Calibri" panose="020F0502020204030204" pitchFamily="34" charset="0"/>
                <a:ea typeface="Calibri" panose="020F0502020204030204" pitchFamily="34" charset="0"/>
                <a:cs typeface="Arial" panose="020B0604020202020204" pitchFamily="34" charset="0"/>
              </a:rPr>
              <a:t>) = rating of user </a:t>
            </a:r>
            <a:r>
              <a:rPr lang="en-US" dirty="0" err="1">
                <a:effectLst/>
                <a:latin typeface="Calibri" panose="020F0502020204030204" pitchFamily="34" charset="0"/>
                <a:ea typeface="Calibri" panose="020F0502020204030204" pitchFamily="34" charset="0"/>
                <a:cs typeface="Arial" panose="020B0604020202020204" pitchFamily="34" charset="0"/>
              </a:rPr>
              <a:t>i</a:t>
            </a:r>
            <a:r>
              <a:rPr lang="en-US" dirty="0">
                <a:effectLst/>
                <a:latin typeface="Calibri" panose="020F0502020204030204" pitchFamily="34" charset="0"/>
                <a:ea typeface="Calibri" panose="020F0502020204030204" pitchFamily="34" charset="0"/>
                <a:cs typeface="Arial" panose="020B0604020202020204" pitchFamily="34" charset="0"/>
              </a:rPr>
              <a:t> on item j</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dirty="0" err="1">
                <a:effectLst/>
                <a:latin typeface="Calibri" panose="020F0502020204030204" pitchFamily="34" charset="0"/>
                <a:ea typeface="Calibri" panose="020F0502020204030204" pitchFamily="34" charset="0"/>
                <a:cs typeface="Arial" panose="020B0604020202020204" pitchFamily="34" charset="0"/>
              </a:rPr>
              <a:t>i,j</a:t>
            </a:r>
            <a:r>
              <a:rPr lang="en-US" dirty="0">
                <a:effectLst/>
                <a:latin typeface="Calibri" panose="020F0502020204030204" pitchFamily="34" charset="0"/>
                <a:ea typeface="Calibri" panose="020F0502020204030204" pitchFamily="34" charset="0"/>
                <a:cs typeface="Arial" panose="020B0604020202020204" pitchFamily="34" charset="0"/>
              </a:rPr>
              <a:t>) = 1 if user has rated item j (0 otherwise)</a:t>
            </a:r>
          </a:p>
          <a:p>
            <a:pPr marL="0" indent="0">
              <a:buNone/>
            </a:pPr>
            <a:endParaRPr lang="en-US" sz="4000" dirty="0">
              <a:latin typeface="SimSun-ExtB" panose="02010609060101010101" pitchFamily="49" charset="-122"/>
              <a:ea typeface="SimSun-ExtB" panose="02010609060101010101" pitchFamily="49" charset="-122"/>
            </a:endParaRPr>
          </a:p>
        </p:txBody>
      </p:sp>
      <p:graphicFrame>
        <p:nvGraphicFramePr>
          <p:cNvPr id="9" name="جدول 9">
            <a:extLst>
              <a:ext uri="{FF2B5EF4-FFF2-40B4-BE49-F238E27FC236}">
                <a16:creationId xmlns:a16="http://schemas.microsoft.com/office/drawing/2014/main" id="{9DCEDF8F-7DFC-4887-B8F8-19E7CE76C254}"/>
              </a:ext>
            </a:extLst>
          </p:cNvPr>
          <p:cNvGraphicFramePr>
            <a:graphicFrameLocks noGrp="1"/>
          </p:cNvGraphicFramePr>
          <p:nvPr>
            <p:extLst>
              <p:ext uri="{D42A27DB-BD31-4B8C-83A1-F6EECF244321}">
                <p14:modId xmlns:p14="http://schemas.microsoft.com/office/powerpoint/2010/main" val="2044414791"/>
              </p:ext>
            </p:extLst>
          </p:nvPr>
        </p:nvGraphicFramePr>
        <p:xfrm>
          <a:off x="2031999" y="3992642"/>
          <a:ext cx="8128000" cy="22250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131573540"/>
                    </a:ext>
                  </a:extLst>
                </a:gridCol>
                <a:gridCol w="1625600">
                  <a:extLst>
                    <a:ext uri="{9D8B030D-6E8A-4147-A177-3AD203B41FA5}">
                      <a16:colId xmlns:a16="http://schemas.microsoft.com/office/drawing/2014/main" val="468992183"/>
                    </a:ext>
                  </a:extLst>
                </a:gridCol>
                <a:gridCol w="1625600">
                  <a:extLst>
                    <a:ext uri="{9D8B030D-6E8A-4147-A177-3AD203B41FA5}">
                      <a16:colId xmlns:a16="http://schemas.microsoft.com/office/drawing/2014/main" val="2323637193"/>
                    </a:ext>
                  </a:extLst>
                </a:gridCol>
                <a:gridCol w="1625600">
                  <a:extLst>
                    <a:ext uri="{9D8B030D-6E8A-4147-A177-3AD203B41FA5}">
                      <a16:colId xmlns:a16="http://schemas.microsoft.com/office/drawing/2014/main" val="2695278118"/>
                    </a:ext>
                  </a:extLst>
                </a:gridCol>
                <a:gridCol w="1625600">
                  <a:extLst>
                    <a:ext uri="{9D8B030D-6E8A-4147-A177-3AD203B41FA5}">
                      <a16:colId xmlns:a16="http://schemas.microsoft.com/office/drawing/2014/main" val="3424124807"/>
                    </a:ext>
                  </a:extLst>
                </a:gridCol>
              </a:tblGrid>
              <a:tr h="370840">
                <a:tc>
                  <a:txBody>
                    <a:bodyPr/>
                    <a:lstStyle/>
                    <a:p>
                      <a:pPr marL="0" marR="0" algn="ctr">
                        <a:lnSpc>
                          <a:spcPct val="107000"/>
                        </a:lnSpc>
                        <a:spcBef>
                          <a:spcPts val="0"/>
                        </a:spcBef>
                        <a:spcAft>
                          <a:spcPts val="0"/>
                        </a:spcAft>
                      </a:pPr>
                      <a:r>
                        <a:rPr lang="en-US" sz="2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rPr>
                        <a:t>U1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rPr>
                        <a:t>U2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rPr>
                        <a:t>U3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rPr>
                        <a:t>U4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83869407"/>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P1</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5</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5</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43265519"/>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P2</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5</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solidFill>
                            <a:srgbClr val="FF0000"/>
                          </a:solidFill>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solidFill>
                            <a:srgbClr val="FF0000"/>
                          </a:solidFill>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67636909"/>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P3</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solidFill>
                            <a:srgbClr val="FF0000"/>
                          </a:solidFill>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4</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solidFill>
                            <a:srgbClr val="FF0000"/>
                          </a:solidFill>
                          <a:effectLst/>
                          <a:latin typeface="Arial Black" panose="020B0A04020102020204" pitchFamily="34" charset="0"/>
                        </a:rPr>
                        <a:t>?</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58730346"/>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P4</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5</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4</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06660035"/>
                  </a:ext>
                </a:extLst>
              </a:tr>
              <a:tr h="370840">
                <a:tc>
                  <a:txBody>
                    <a:bodyPr/>
                    <a:lstStyle/>
                    <a:p>
                      <a:pPr marL="0" marR="0" algn="ctr">
                        <a:lnSpc>
                          <a:spcPct val="107000"/>
                        </a:lnSpc>
                        <a:spcBef>
                          <a:spcPts val="0"/>
                        </a:spcBef>
                        <a:spcAft>
                          <a:spcPts val="0"/>
                        </a:spcAft>
                      </a:pPr>
                      <a:r>
                        <a:rPr lang="en-US" sz="2200">
                          <a:effectLst/>
                          <a:latin typeface="Arial Black" panose="020B0A04020102020204" pitchFamily="34" charset="0"/>
                        </a:rPr>
                        <a:t>P5</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0</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a:effectLst/>
                          <a:latin typeface="Arial Black" panose="020B0A04020102020204" pitchFamily="34" charset="0"/>
                        </a:rPr>
                        <a:t>5</a:t>
                      </a:r>
                      <a:endParaRPr lang="en-US" sz="110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200" dirty="0">
                          <a:solidFill>
                            <a:srgbClr val="FF0000"/>
                          </a:solidFill>
                          <a:effectLst/>
                          <a:latin typeface="Arial Black" panose="020B0A04020102020204" pitchFamily="34" charset="0"/>
                        </a:rPr>
                        <a:t>?</a:t>
                      </a:r>
                      <a:endParaRPr lang="en-US" sz="1100" dirty="0">
                        <a:effectLst/>
                        <a:latin typeface="Arial Black" panose="020B0A040201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1805790"/>
                  </a:ext>
                </a:extLst>
              </a:tr>
            </a:tbl>
          </a:graphicData>
        </a:graphic>
      </p:graphicFrame>
    </p:spTree>
    <p:extLst>
      <p:ext uri="{BB962C8B-B14F-4D97-AF65-F5344CB8AC3E}">
        <p14:creationId xmlns:p14="http://schemas.microsoft.com/office/powerpoint/2010/main" val="239650252"/>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دارة">
  <a:themeElements>
    <a:clrScheme name="دارة">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دارة">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دارة">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
  <TotalTime>422</TotalTime>
  <Words>858</Words>
  <Application>Microsoft Office PowerPoint</Application>
  <PresentationFormat>شاشة عريضة</PresentationFormat>
  <Paragraphs>218</Paragraphs>
  <Slides>52</Slides>
  <Notes>0</Notes>
  <HiddenSlides>0</HiddenSlides>
  <MMClips>0</MMClips>
  <ScaleCrop>false</ScaleCrop>
  <HeadingPairs>
    <vt:vector size="6" baseType="variant">
      <vt:variant>
        <vt:lpstr>الخطوط المستخدمة</vt:lpstr>
      </vt:variant>
      <vt:variant>
        <vt:i4>8</vt:i4>
      </vt:variant>
      <vt:variant>
        <vt:lpstr>نسق</vt:lpstr>
      </vt:variant>
      <vt:variant>
        <vt:i4>1</vt:i4>
      </vt:variant>
      <vt:variant>
        <vt:lpstr>عناوين الشرائح</vt:lpstr>
      </vt:variant>
      <vt:variant>
        <vt:i4>52</vt:i4>
      </vt:variant>
    </vt:vector>
  </HeadingPairs>
  <TitlesOfParts>
    <vt:vector size="61" baseType="lpstr">
      <vt:lpstr>SimSun-ExtB</vt:lpstr>
      <vt:lpstr>Arial</vt:lpstr>
      <vt:lpstr>Arial Black</vt:lpstr>
      <vt:lpstr>Calibri</vt:lpstr>
      <vt:lpstr>Cambria Math</vt:lpstr>
      <vt:lpstr>Cooper Black</vt:lpstr>
      <vt:lpstr>Symbol</vt:lpstr>
      <vt:lpstr>Tw Cen MT</vt:lpstr>
      <vt:lpstr>دارة</vt:lpstr>
      <vt:lpstr>Recommender Systems</vt:lpstr>
      <vt:lpstr>Introduction to rss</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Recommender Systems</dc:title>
  <dc:creator>elias mikhael</dc:creator>
  <cp:lastModifiedBy>elias mikhael</cp:lastModifiedBy>
  <cp:revision>37</cp:revision>
  <dcterms:created xsi:type="dcterms:W3CDTF">2020-12-07T20:41:56Z</dcterms:created>
  <dcterms:modified xsi:type="dcterms:W3CDTF">2020-12-12T20:20:29Z</dcterms:modified>
</cp:coreProperties>
</file>